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2" r:id="rId1"/>
  </p:sldMasterIdLst>
  <p:notesMasterIdLst>
    <p:notesMasterId r:id="rId49"/>
  </p:notesMasterIdLst>
  <p:handoutMasterIdLst>
    <p:handoutMasterId r:id="rId50"/>
  </p:handoutMasterIdLst>
  <p:sldIdLst>
    <p:sldId id="256" r:id="rId2"/>
    <p:sldId id="929" r:id="rId3"/>
    <p:sldId id="875" r:id="rId4"/>
    <p:sldId id="866" r:id="rId5"/>
    <p:sldId id="881" r:id="rId6"/>
    <p:sldId id="882" r:id="rId7"/>
    <p:sldId id="930" r:id="rId8"/>
    <p:sldId id="931" r:id="rId9"/>
    <p:sldId id="878" r:id="rId10"/>
    <p:sldId id="932" r:id="rId11"/>
    <p:sldId id="933" r:id="rId12"/>
    <p:sldId id="934" r:id="rId13"/>
    <p:sldId id="935" r:id="rId14"/>
    <p:sldId id="936" r:id="rId15"/>
    <p:sldId id="937" r:id="rId16"/>
    <p:sldId id="938" r:id="rId17"/>
    <p:sldId id="939" r:id="rId18"/>
    <p:sldId id="940" r:id="rId19"/>
    <p:sldId id="941" r:id="rId20"/>
    <p:sldId id="942" r:id="rId21"/>
    <p:sldId id="943" r:id="rId22"/>
    <p:sldId id="944" r:id="rId23"/>
    <p:sldId id="945" r:id="rId24"/>
    <p:sldId id="946" r:id="rId25"/>
    <p:sldId id="947" r:id="rId26"/>
    <p:sldId id="948" r:id="rId27"/>
    <p:sldId id="949" r:id="rId28"/>
    <p:sldId id="950" r:id="rId29"/>
    <p:sldId id="951" r:id="rId30"/>
    <p:sldId id="952" r:id="rId31"/>
    <p:sldId id="953" r:id="rId32"/>
    <p:sldId id="954" r:id="rId33"/>
    <p:sldId id="955" r:id="rId34"/>
    <p:sldId id="956" r:id="rId35"/>
    <p:sldId id="957" r:id="rId36"/>
    <p:sldId id="909" r:id="rId37"/>
    <p:sldId id="910" r:id="rId38"/>
    <p:sldId id="911" r:id="rId39"/>
    <p:sldId id="912" r:id="rId40"/>
    <p:sldId id="928" r:id="rId41"/>
    <p:sldId id="511" r:id="rId42"/>
    <p:sldId id="512" r:id="rId43"/>
    <p:sldId id="513" r:id="rId44"/>
    <p:sldId id="518" r:id="rId45"/>
    <p:sldId id="927" r:id="rId46"/>
    <p:sldId id="916" r:id="rId47"/>
    <p:sldId id="917" r:id="rId48"/>
  </p:sldIdLst>
  <p:sldSz cx="9144000" cy="6858000" type="screen4x3"/>
  <p:notesSz cx="7315200" cy="9601200"/>
  <p:defaultTextStyle>
    <a:defPPr>
      <a:defRPr lang="en-US"/>
    </a:defPPr>
    <a:lvl1pPr algn="l" rtl="0" eaLnBrk="0" fontAlgn="base" hangingPunct="0">
      <a:spcBef>
        <a:spcPct val="0"/>
      </a:spcBef>
      <a:spcAft>
        <a:spcPct val="0"/>
      </a:spcAft>
      <a:defRPr sz="2400" kern="1200">
        <a:solidFill>
          <a:schemeClr val="tx1"/>
        </a:solidFill>
        <a:latin typeface="Arial" charset="0"/>
        <a:ea typeface="+mn-ea"/>
        <a:cs typeface="+mn-cs"/>
      </a:defRPr>
    </a:lvl1pPr>
    <a:lvl2pPr marL="457200" algn="l" rtl="0" eaLnBrk="0" fontAlgn="base" hangingPunct="0">
      <a:spcBef>
        <a:spcPct val="0"/>
      </a:spcBef>
      <a:spcAft>
        <a:spcPct val="0"/>
      </a:spcAft>
      <a:defRPr sz="2400" kern="1200">
        <a:solidFill>
          <a:schemeClr val="tx1"/>
        </a:solidFill>
        <a:latin typeface="Arial" charset="0"/>
        <a:ea typeface="+mn-ea"/>
        <a:cs typeface="+mn-cs"/>
      </a:defRPr>
    </a:lvl2pPr>
    <a:lvl3pPr marL="914400" algn="l" rtl="0" eaLnBrk="0" fontAlgn="base" hangingPunct="0">
      <a:spcBef>
        <a:spcPct val="0"/>
      </a:spcBef>
      <a:spcAft>
        <a:spcPct val="0"/>
      </a:spcAft>
      <a:defRPr sz="2400" kern="1200">
        <a:solidFill>
          <a:schemeClr val="tx1"/>
        </a:solidFill>
        <a:latin typeface="Arial" charset="0"/>
        <a:ea typeface="+mn-ea"/>
        <a:cs typeface="+mn-cs"/>
      </a:defRPr>
    </a:lvl3pPr>
    <a:lvl4pPr marL="1371600" algn="l" rtl="0" eaLnBrk="0" fontAlgn="base" hangingPunct="0">
      <a:spcBef>
        <a:spcPct val="0"/>
      </a:spcBef>
      <a:spcAft>
        <a:spcPct val="0"/>
      </a:spcAft>
      <a:defRPr sz="2400" kern="1200">
        <a:solidFill>
          <a:schemeClr val="tx1"/>
        </a:solidFill>
        <a:latin typeface="Arial" charset="0"/>
        <a:ea typeface="+mn-ea"/>
        <a:cs typeface="+mn-cs"/>
      </a:defRPr>
    </a:lvl4pPr>
    <a:lvl5pPr marL="1828800" algn="l" rtl="0" eaLnBrk="0" fontAlgn="base" hangingPunct="0">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p:defaultTextStyle>
  <p:extLst>
    <p:ext uri="{521415D9-36F7-43E2-AB2F-B90AF26B5E84}">
      <p14:sectionLst xmlns:p14="http://schemas.microsoft.com/office/powerpoint/2010/main">
        <p14:section name="Default Section" id="{76AD657D-2881-41E5-BC14-BE20F2A310EB}">
          <p14:sldIdLst>
            <p14:sldId id="256"/>
            <p14:sldId id="929"/>
          </p14:sldIdLst>
        </p14:section>
        <p14:section name="Untitled Section" id="{B7B8481B-12FB-4AA5-AD2E-010361D1F7A9}">
          <p14:sldIdLst>
            <p14:sldId id="875"/>
            <p14:sldId id="866"/>
            <p14:sldId id="881"/>
            <p14:sldId id="882"/>
            <p14:sldId id="930"/>
            <p14:sldId id="931"/>
            <p14:sldId id="878"/>
            <p14:sldId id="932"/>
            <p14:sldId id="933"/>
            <p14:sldId id="934"/>
            <p14:sldId id="935"/>
            <p14:sldId id="936"/>
            <p14:sldId id="937"/>
            <p14:sldId id="938"/>
            <p14:sldId id="939"/>
            <p14:sldId id="940"/>
            <p14:sldId id="941"/>
            <p14:sldId id="942"/>
            <p14:sldId id="943"/>
            <p14:sldId id="944"/>
            <p14:sldId id="945"/>
            <p14:sldId id="946"/>
            <p14:sldId id="947"/>
            <p14:sldId id="948"/>
            <p14:sldId id="949"/>
            <p14:sldId id="950"/>
            <p14:sldId id="951"/>
            <p14:sldId id="952"/>
            <p14:sldId id="953"/>
            <p14:sldId id="954"/>
            <p14:sldId id="955"/>
            <p14:sldId id="956"/>
            <p14:sldId id="957"/>
            <p14:sldId id="909"/>
            <p14:sldId id="910"/>
            <p14:sldId id="911"/>
            <p14:sldId id="912"/>
            <p14:sldId id="928"/>
            <p14:sldId id="511"/>
            <p14:sldId id="512"/>
            <p14:sldId id="513"/>
            <p14:sldId id="518"/>
            <p14:sldId id="927"/>
            <p14:sldId id="916"/>
            <p14:sldId id="917"/>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FFFF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28" autoAdjust="0"/>
    <p:restoredTop sz="94671"/>
  </p:normalViewPr>
  <p:slideViewPr>
    <p:cSldViewPr>
      <p:cViewPr varScale="1">
        <p:scale>
          <a:sx n="147" d="100"/>
          <a:sy n="147" d="100"/>
        </p:scale>
        <p:origin x="2160" y="18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76" d="100"/>
          <a:sy n="76" d="100"/>
        </p:scale>
        <p:origin x="-1430" y="-91"/>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0" name="Rectangle 2"/>
          <p:cNvSpPr>
            <a:spLocks noGrp="1" noChangeArrowheads="1"/>
          </p:cNvSpPr>
          <p:nvPr>
            <p:ph type="hdr" sz="quarter"/>
          </p:nvPr>
        </p:nvSpPr>
        <p:spPr bwMode="auto">
          <a:xfrm>
            <a:off x="0" y="0"/>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647" tIns="48324" rIns="96647" bIns="48324" numCol="1" anchor="t" anchorCtr="0" compatLnSpc="1">
            <a:prstTxWarp prst="textNoShape">
              <a:avLst/>
            </a:prstTxWarp>
          </a:bodyPr>
          <a:lstStyle>
            <a:lvl1pPr defTabSz="966788" eaLnBrk="1" hangingPunct="1">
              <a:defRPr sz="1300"/>
            </a:lvl1pPr>
          </a:lstStyle>
          <a:p>
            <a:endParaRPr lang="en-US"/>
          </a:p>
        </p:txBody>
      </p:sp>
      <p:sp>
        <p:nvSpPr>
          <p:cNvPr id="32771" name="Rectangle 3"/>
          <p:cNvSpPr>
            <a:spLocks noGrp="1" noChangeArrowheads="1"/>
          </p:cNvSpPr>
          <p:nvPr>
            <p:ph type="dt" sz="quarter" idx="1"/>
          </p:nvPr>
        </p:nvSpPr>
        <p:spPr bwMode="auto">
          <a:xfrm>
            <a:off x="4143375" y="0"/>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647" tIns="48324" rIns="96647" bIns="48324" numCol="1" anchor="t" anchorCtr="0" compatLnSpc="1">
            <a:prstTxWarp prst="textNoShape">
              <a:avLst/>
            </a:prstTxWarp>
          </a:bodyPr>
          <a:lstStyle>
            <a:lvl1pPr algn="r" defTabSz="966788" eaLnBrk="1" hangingPunct="1">
              <a:defRPr sz="1300"/>
            </a:lvl1pPr>
          </a:lstStyle>
          <a:p>
            <a:endParaRPr lang="en-US"/>
          </a:p>
        </p:txBody>
      </p:sp>
      <p:sp>
        <p:nvSpPr>
          <p:cNvPr id="32772" name="Rectangle 4"/>
          <p:cNvSpPr>
            <a:spLocks noGrp="1" noChangeArrowheads="1"/>
          </p:cNvSpPr>
          <p:nvPr>
            <p:ph type="ftr" sz="quarter" idx="2"/>
          </p:nvPr>
        </p:nvSpPr>
        <p:spPr bwMode="auto">
          <a:xfrm>
            <a:off x="0" y="9120189"/>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647" tIns="48324" rIns="96647" bIns="48324" numCol="1" anchor="b" anchorCtr="0" compatLnSpc="1">
            <a:prstTxWarp prst="textNoShape">
              <a:avLst/>
            </a:prstTxWarp>
          </a:bodyPr>
          <a:lstStyle>
            <a:lvl1pPr defTabSz="966788" eaLnBrk="1" hangingPunct="1">
              <a:defRPr sz="1300"/>
            </a:lvl1pPr>
          </a:lstStyle>
          <a:p>
            <a:endParaRPr lang="en-US"/>
          </a:p>
        </p:txBody>
      </p:sp>
      <p:sp>
        <p:nvSpPr>
          <p:cNvPr id="32773" name="Rectangle 5"/>
          <p:cNvSpPr>
            <a:spLocks noGrp="1" noChangeArrowheads="1"/>
          </p:cNvSpPr>
          <p:nvPr>
            <p:ph type="sldNum" sz="quarter" idx="3"/>
          </p:nvPr>
        </p:nvSpPr>
        <p:spPr bwMode="auto">
          <a:xfrm>
            <a:off x="4143375" y="9120189"/>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647" tIns="48324" rIns="96647" bIns="48324" numCol="1" anchor="b" anchorCtr="0" compatLnSpc="1">
            <a:prstTxWarp prst="textNoShape">
              <a:avLst/>
            </a:prstTxWarp>
          </a:bodyPr>
          <a:lstStyle>
            <a:lvl1pPr algn="r" defTabSz="966788" eaLnBrk="1" hangingPunct="1">
              <a:defRPr sz="1300"/>
            </a:lvl1pPr>
          </a:lstStyle>
          <a:p>
            <a:fld id="{6BEE3CD2-824C-409B-AD2E-25CAA30DEF3E}" type="slidenum">
              <a:rPr lang="en-US"/>
              <a:pPr/>
              <a:t>‹#›</a:t>
            </a:fld>
            <a:endParaRPr lang="en-US"/>
          </a:p>
        </p:txBody>
      </p:sp>
    </p:spTree>
    <p:extLst>
      <p:ext uri="{BB962C8B-B14F-4D97-AF65-F5344CB8AC3E}">
        <p14:creationId xmlns:p14="http://schemas.microsoft.com/office/powerpoint/2010/main" val="343042383"/>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30950" units="cm"/>
          <inkml:channel name="Y" type="integer" max="17410" units="cm"/>
          <inkml:channel name="F" type="integer" max="4095" units="dev"/>
          <inkml:channel name="T" type="integer" max="2.14748E9" units="dev"/>
        </inkml:traceFormat>
        <inkml:channelProperties>
          <inkml:channelProperty channel="X" name="resolution" value="1000" units="1/cm"/>
          <inkml:channelProperty channel="Y" name="resolution" value="1000" units="1/cm"/>
          <inkml:channelProperty channel="F" name="resolution" value="0" units="1/dev"/>
          <inkml:channelProperty channel="T" name="resolution" value="1" units="1/dev"/>
        </inkml:channelProperties>
      </inkml:inkSource>
      <inkml:timestamp xml:id="ts0" timeString="2017-10-03T18:54:39.352"/>
    </inkml:context>
    <inkml:brush xml:id="br0">
      <inkml:brushProperty name="width" value="0.05292" units="cm"/>
      <inkml:brushProperty name="height" value="0.05292" units="cm"/>
      <inkml:brushProperty name="color" value="#FF0000"/>
    </inkml:brush>
  </inkml:definitions>
  <inkml:trace contextRef="#ctx0" brushRef="#br0">13382 15632 198 0,'-6'6'-29'16</inkml:trace>
</inkml:ink>
</file>

<file path=ppt/media/image1.png>
</file>

<file path=ppt/media/image10.tiff>
</file>

<file path=ppt/media/image11.tiff>
</file>

<file path=ppt/media/image2.png>
</file>

<file path=ppt/media/image3.png>
</file>

<file path=ppt/media/image4.jpe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3186" name="Rectangle 2"/>
          <p:cNvSpPr>
            <a:spLocks noGrp="1" noChangeArrowheads="1"/>
          </p:cNvSpPr>
          <p:nvPr>
            <p:ph type="hdr" sz="quarter"/>
          </p:nvPr>
        </p:nvSpPr>
        <p:spPr bwMode="auto">
          <a:xfrm>
            <a:off x="0" y="0"/>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4" rIns="91427" bIns="45714" numCol="1" anchor="t" anchorCtr="0" compatLnSpc="1">
            <a:prstTxWarp prst="textNoShape">
              <a:avLst/>
            </a:prstTxWarp>
          </a:bodyPr>
          <a:lstStyle>
            <a:lvl1pPr eaLnBrk="1" hangingPunct="1">
              <a:defRPr sz="1200"/>
            </a:lvl1pPr>
          </a:lstStyle>
          <a:p>
            <a:endParaRPr lang="en-US"/>
          </a:p>
        </p:txBody>
      </p:sp>
      <p:sp>
        <p:nvSpPr>
          <p:cNvPr id="93187" name="Rectangle 3"/>
          <p:cNvSpPr>
            <a:spLocks noGrp="1" noChangeArrowheads="1"/>
          </p:cNvSpPr>
          <p:nvPr>
            <p:ph type="dt" idx="1"/>
          </p:nvPr>
        </p:nvSpPr>
        <p:spPr bwMode="auto">
          <a:xfrm>
            <a:off x="4143375" y="0"/>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4" rIns="91427" bIns="45714" numCol="1" anchor="t" anchorCtr="0" compatLnSpc="1">
            <a:prstTxWarp prst="textNoShape">
              <a:avLst/>
            </a:prstTxWarp>
          </a:bodyPr>
          <a:lstStyle>
            <a:lvl1pPr algn="r" eaLnBrk="1" hangingPunct="1">
              <a:defRPr sz="1200"/>
            </a:lvl1pPr>
          </a:lstStyle>
          <a:p>
            <a:endParaRPr lang="en-US"/>
          </a:p>
        </p:txBody>
      </p:sp>
      <p:sp>
        <p:nvSpPr>
          <p:cNvPr id="93188"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93189" name="Rectangle 5"/>
          <p:cNvSpPr>
            <a:spLocks noGrp="1" noChangeArrowheads="1"/>
          </p:cNvSpPr>
          <p:nvPr>
            <p:ph type="body" sz="quarter" idx="3"/>
          </p:nvPr>
        </p:nvSpPr>
        <p:spPr bwMode="auto">
          <a:xfrm>
            <a:off x="731839" y="4560889"/>
            <a:ext cx="5851525" cy="4319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4" rIns="91427" bIns="4571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3190" name="Rectangle 6"/>
          <p:cNvSpPr>
            <a:spLocks noGrp="1" noChangeArrowheads="1"/>
          </p:cNvSpPr>
          <p:nvPr>
            <p:ph type="ftr" sz="quarter" idx="4"/>
          </p:nvPr>
        </p:nvSpPr>
        <p:spPr bwMode="auto">
          <a:xfrm>
            <a:off x="0" y="9120189"/>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4" rIns="91427" bIns="45714" numCol="1" anchor="b" anchorCtr="0" compatLnSpc="1">
            <a:prstTxWarp prst="textNoShape">
              <a:avLst/>
            </a:prstTxWarp>
          </a:bodyPr>
          <a:lstStyle>
            <a:lvl1pPr eaLnBrk="1" hangingPunct="1">
              <a:defRPr sz="1200"/>
            </a:lvl1pPr>
          </a:lstStyle>
          <a:p>
            <a:endParaRPr lang="en-US"/>
          </a:p>
        </p:txBody>
      </p:sp>
      <p:sp>
        <p:nvSpPr>
          <p:cNvPr id="93191" name="Rectangle 7"/>
          <p:cNvSpPr>
            <a:spLocks noGrp="1" noChangeArrowheads="1"/>
          </p:cNvSpPr>
          <p:nvPr>
            <p:ph type="sldNum" sz="quarter" idx="5"/>
          </p:nvPr>
        </p:nvSpPr>
        <p:spPr bwMode="auto">
          <a:xfrm>
            <a:off x="4143375" y="9120189"/>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7" tIns="45714" rIns="91427" bIns="45714" numCol="1" anchor="b" anchorCtr="0" compatLnSpc="1">
            <a:prstTxWarp prst="textNoShape">
              <a:avLst/>
            </a:prstTxWarp>
          </a:bodyPr>
          <a:lstStyle>
            <a:lvl1pPr algn="r" eaLnBrk="1" hangingPunct="1">
              <a:defRPr sz="1200"/>
            </a:lvl1pPr>
          </a:lstStyle>
          <a:p>
            <a:fld id="{902F2BB1-3AF9-437E-92CA-5C027E0B604E}" type="slidenum">
              <a:rPr lang="en-US"/>
              <a:pPr/>
              <a:t>‹#›</a:t>
            </a:fld>
            <a:endParaRPr lang="en-US"/>
          </a:p>
        </p:txBody>
      </p:sp>
    </p:spTree>
    <p:extLst>
      <p:ext uri="{BB962C8B-B14F-4D97-AF65-F5344CB8AC3E}">
        <p14:creationId xmlns:p14="http://schemas.microsoft.com/office/powerpoint/2010/main" val="1717914626"/>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DF22ED-F8E8-49DE-9D47-973EF7960B0D}" type="slidenum">
              <a:rPr lang="en-US"/>
              <a:pPr/>
              <a:t>1</a:t>
            </a:fld>
            <a:endParaRPr lang="en-US"/>
          </a:p>
        </p:txBody>
      </p:sp>
      <p:sp>
        <p:nvSpPr>
          <p:cNvPr id="150530" name="Rectangle 2"/>
          <p:cNvSpPr>
            <a:spLocks noGrp="1" noRot="1" noChangeAspect="1" noChangeArrowheads="1" noTextEdit="1"/>
          </p:cNvSpPr>
          <p:nvPr>
            <p:ph type="sldImg"/>
          </p:nvPr>
        </p:nvSpPr>
        <p:spPr>
          <a:ln/>
        </p:spPr>
      </p:sp>
      <p:sp>
        <p:nvSpPr>
          <p:cNvPr id="15053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40089338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5E65955-D37B-4B07-94ED-A8A4FE882283}" type="slidenum">
              <a:rPr lang="en-US"/>
              <a:pPr/>
              <a:t>13</a:t>
            </a:fld>
            <a:endParaRPr lang="en-US"/>
          </a:p>
        </p:txBody>
      </p:sp>
      <p:sp>
        <p:nvSpPr>
          <p:cNvPr id="1075202" name="Rectangle 2"/>
          <p:cNvSpPr>
            <a:spLocks noGrp="1" noRot="1" noChangeAspect="1" noChangeArrowheads="1" noTextEdit="1"/>
          </p:cNvSpPr>
          <p:nvPr>
            <p:ph type="sldImg"/>
          </p:nvPr>
        </p:nvSpPr>
        <p:spPr>
          <a:ln/>
        </p:spPr>
      </p:sp>
      <p:sp>
        <p:nvSpPr>
          <p:cNvPr id="107520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6644887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038E376-9A38-44E2-94C2-BB64F9BAC336}" type="slidenum">
              <a:rPr lang="en-US"/>
              <a:pPr/>
              <a:t>15</a:t>
            </a:fld>
            <a:endParaRPr lang="en-US"/>
          </a:p>
        </p:txBody>
      </p:sp>
      <p:sp>
        <p:nvSpPr>
          <p:cNvPr id="1054722" name="Rectangle 2"/>
          <p:cNvSpPr>
            <a:spLocks noGrp="1" noRot="1" noChangeAspect="1" noChangeArrowheads="1" noTextEdit="1"/>
          </p:cNvSpPr>
          <p:nvPr>
            <p:ph type="sldImg"/>
          </p:nvPr>
        </p:nvSpPr>
        <p:spPr>
          <a:ln/>
        </p:spPr>
      </p:sp>
      <p:sp>
        <p:nvSpPr>
          <p:cNvPr id="1054723" name="Rectangle 3"/>
          <p:cNvSpPr>
            <a:spLocks noGrp="1" noChangeArrowheads="1"/>
          </p:cNvSpPr>
          <p:nvPr>
            <p:ph type="body" idx="1"/>
          </p:nvPr>
        </p:nvSpPr>
        <p:spPr/>
        <p:txBody>
          <a:bodyPr/>
          <a:lstStyle/>
          <a:p>
            <a:r>
              <a:rPr lang="en-US"/>
              <a:t>If registers read at dispatch, then deallocate physical register when the corresponding arch register is overwritten.  If read right before issue, then cannot deallocate until all pending reads to that physical register have completed.</a:t>
            </a:r>
          </a:p>
          <a:p>
            <a:endParaRPr lang="en-US"/>
          </a:p>
        </p:txBody>
      </p:sp>
    </p:spTree>
    <p:extLst>
      <p:ext uri="{BB962C8B-B14F-4D97-AF65-F5344CB8AC3E}">
        <p14:creationId xmlns:p14="http://schemas.microsoft.com/office/powerpoint/2010/main" val="8059296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CBC8F79-1167-4E5D-A6F5-533DA61C50FD}" type="slidenum">
              <a:rPr lang="en-US"/>
              <a:pPr/>
              <a:t>16</a:t>
            </a:fld>
            <a:endParaRPr lang="en-US"/>
          </a:p>
        </p:txBody>
      </p:sp>
      <p:sp>
        <p:nvSpPr>
          <p:cNvPr id="1146882" name="Rectangle 2"/>
          <p:cNvSpPr>
            <a:spLocks noGrp="1" noRot="1" noChangeAspect="1" noChangeArrowheads="1" noTextEdit="1"/>
          </p:cNvSpPr>
          <p:nvPr>
            <p:ph type="sldImg"/>
          </p:nvPr>
        </p:nvSpPr>
        <p:spPr>
          <a:ln/>
        </p:spPr>
      </p:sp>
      <p:sp>
        <p:nvSpPr>
          <p:cNvPr id="114688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027628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A4FB416-0DED-40D4-A149-E0B7C8BD1DB3}" type="slidenum">
              <a:rPr lang="en-US"/>
              <a:pPr/>
              <a:t>17</a:t>
            </a:fld>
            <a:endParaRPr lang="en-US"/>
          </a:p>
        </p:txBody>
      </p:sp>
      <p:sp>
        <p:nvSpPr>
          <p:cNvPr id="1148930" name="Rectangle 2"/>
          <p:cNvSpPr>
            <a:spLocks noGrp="1" noRot="1" noChangeAspect="1" noChangeArrowheads="1" noTextEdit="1"/>
          </p:cNvSpPr>
          <p:nvPr>
            <p:ph type="sldImg"/>
          </p:nvPr>
        </p:nvSpPr>
        <p:spPr>
          <a:ln/>
        </p:spPr>
      </p:sp>
      <p:sp>
        <p:nvSpPr>
          <p:cNvPr id="1148931" name="Rectangle 3"/>
          <p:cNvSpPr>
            <a:spLocks noGrp="1" noChangeArrowheads="1"/>
          </p:cNvSpPr>
          <p:nvPr>
            <p:ph type="body" idx="1"/>
          </p:nvPr>
        </p:nvSpPr>
        <p:spPr/>
        <p:txBody>
          <a:bodyPr/>
          <a:lstStyle/>
          <a:p>
            <a:r>
              <a:rPr lang="en-US" dirty="0"/>
              <a:t>Looking at R1, P17 is committed.  Instruction 000, 001 and 011 reused R1, renaming to P7, P8 and P18 respectively.  Upon commit of 000, would need to write P7 into the Committed field of R1.</a:t>
            </a:r>
          </a:p>
          <a:p>
            <a:endParaRPr lang="en-US" dirty="0"/>
          </a:p>
          <a:p>
            <a:endParaRPr lang="en-US" dirty="0"/>
          </a:p>
        </p:txBody>
      </p:sp>
    </p:spTree>
    <p:extLst>
      <p:ext uri="{BB962C8B-B14F-4D97-AF65-F5344CB8AC3E}">
        <p14:creationId xmlns:p14="http://schemas.microsoft.com/office/powerpoint/2010/main" val="41763313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779E0BF-F383-4C08-914A-37410E8262D1}" type="slidenum">
              <a:rPr lang="en-US"/>
              <a:pPr/>
              <a:t>18</a:t>
            </a:fld>
            <a:endParaRPr lang="en-US"/>
          </a:p>
        </p:txBody>
      </p:sp>
      <p:sp>
        <p:nvSpPr>
          <p:cNvPr id="1150978" name="Rectangle 2"/>
          <p:cNvSpPr>
            <a:spLocks noGrp="1" noRot="1" noChangeAspect="1" noChangeArrowheads="1" noTextEdit="1"/>
          </p:cNvSpPr>
          <p:nvPr>
            <p:ph type="sldImg"/>
          </p:nvPr>
        </p:nvSpPr>
        <p:spPr>
          <a:xfrm>
            <a:off x="1295400" y="685800"/>
            <a:ext cx="4800600" cy="3600450"/>
          </a:xfrm>
          <a:ln/>
        </p:spPr>
      </p:sp>
      <p:sp>
        <p:nvSpPr>
          <p:cNvPr id="115097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8215999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2"/>
          <p:cNvSpPr>
            <a:spLocks noGrp="1" noRot="1" noChangeAspect="1" noChangeArrowheads="1" noTextEdit="1"/>
          </p:cNvSpPr>
          <p:nvPr>
            <p:ph type="sldImg"/>
          </p:nvPr>
        </p:nvSpPr>
        <p:spPr>
          <a:ln/>
        </p:spPr>
      </p:sp>
      <p:sp>
        <p:nvSpPr>
          <p:cNvPr id="1832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6617024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Rectangle 2"/>
          <p:cNvSpPr>
            <a:spLocks noGrp="1" noRot="1" noChangeAspect="1" noChangeArrowheads="1" noTextEdit="1"/>
          </p:cNvSpPr>
          <p:nvPr>
            <p:ph type="sldImg"/>
          </p:nvPr>
        </p:nvSpPr>
        <p:spPr>
          <a:ln/>
        </p:spPr>
      </p:sp>
      <p:sp>
        <p:nvSpPr>
          <p:cNvPr id="2058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214184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Rectangle 2"/>
          <p:cNvSpPr>
            <a:spLocks noGrp="1" noRot="1" noChangeAspect="1" noChangeArrowheads="1" noTextEdit="1"/>
          </p:cNvSpPr>
          <p:nvPr>
            <p:ph type="sldImg"/>
          </p:nvPr>
        </p:nvSpPr>
        <p:spPr>
          <a:ln/>
        </p:spPr>
      </p:sp>
      <p:sp>
        <p:nvSpPr>
          <p:cNvPr id="20787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5005455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2"/>
          <p:cNvSpPr>
            <a:spLocks noGrp="1" noRot="1" noChangeAspect="1" noChangeArrowheads="1" noTextEdit="1"/>
          </p:cNvSpPr>
          <p:nvPr>
            <p:ph type="sldImg"/>
          </p:nvPr>
        </p:nvSpPr>
        <p:spPr>
          <a:ln/>
        </p:spPr>
      </p:sp>
      <p:sp>
        <p:nvSpPr>
          <p:cNvPr id="2099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068581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Rectangle 2"/>
          <p:cNvSpPr>
            <a:spLocks noGrp="1" noRot="1" noChangeAspect="1" noChangeArrowheads="1" noTextEdit="1"/>
          </p:cNvSpPr>
          <p:nvPr>
            <p:ph type="sldImg"/>
          </p:nvPr>
        </p:nvSpPr>
        <p:spPr>
          <a:ln/>
        </p:spPr>
      </p:sp>
      <p:sp>
        <p:nvSpPr>
          <p:cNvPr id="2119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5387933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D79B1D6-0161-461D-A848-E2639CFB48CE}" type="slidenum">
              <a:rPr lang="en-US"/>
              <a:pPr/>
              <a:t>3</a:t>
            </a:fld>
            <a:endParaRPr lang="en-US"/>
          </a:p>
        </p:txBody>
      </p:sp>
      <p:sp>
        <p:nvSpPr>
          <p:cNvPr id="942082" name="Rectangle 2"/>
          <p:cNvSpPr>
            <a:spLocks noGrp="1" noRot="1" noChangeAspect="1" noChangeArrowheads="1" noTextEdit="1"/>
          </p:cNvSpPr>
          <p:nvPr>
            <p:ph type="sldImg"/>
          </p:nvPr>
        </p:nvSpPr>
        <p:spPr>
          <a:ln/>
        </p:spPr>
      </p:sp>
      <p:sp>
        <p:nvSpPr>
          <p:cNvPr id="94208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9079110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Rectangle 2"/>
          <p:cNvSpPr>
            <a:spLocks noGrp="1" noRot="1" noChangeAspect="1" noChangeArrowheads="1" noTextEdit="1"/>
          </p:cNvSpPr>
          <p:nvPr>
            <p:ph type="sldImg"/>
          </p:nvPr>
        </p:nvSpPr>
        <p:spPr>
          <a:ln/>
        </p:spPr>
      </p:sp>
      <p:sp>
        <p:nvSpPr>
          <p:cNvPr id="2140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7890674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Rectangle 2"/>
          <p:cNvSpPr>
            <a:spLocks noGrp="1" noRot="1" noChangeAspect="1" noChangeArrowheads="1" noTextEdit="1"/>
          </p:cNvSpPr>
          <p:nvPr>
            <p:ph type="sldImg"/>
          </p:nvPr>
        </p:nvSpPr>
        <p:spPr>
          <a:ln/>
        </p:spPr>
      </p:sp>
      <p:sp>
        <p:nvSpPr>
          <p:cNvPr id="2160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683362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Rectangle 2"/>
          <p:cNvSpPr>
            <a:spLocks noGrp="1" noRot="1" noChangeAspect="1" noChangeArrowheads="1" noTextEdit="1"/>
          </p:cNvSpPr>
          <p:nvPr>
            <p:ph type="sldImg"/>
          </p:nvPr>
        </p:nvSpPr>
        <p:spPr>
          <a:ln/>
        </p:spPr>
      </p:sp>
      <p:sp>
        <p:nvSpPr>
          <p:cNvPr id="2181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1799273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Rectangle 2"/>
          <p:cNvSpPr>
            <a:spLocks noGrp="1" noRot="1" noChangeAspect="1" noChangeArrowheads="1" noTextEdit="1"/>
          </p:cNvSpPr>
          <p:nvPr>
            <p:ph type="sldImg"/>
          </p:nvPr>
        </p:nvSpPr>
        <p:spPr>
          <a:ln/>
        </p:spPr>
      </p:sp>
      <p:sp>
        <p:nvSpPr>
          <p:cNvPr id="2201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4777717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10" name="Rectangle 2"/>
          <p:cNvSpPr>
            <a:spLocks noGrp="1" noRot="1" noChangeAspect="1" noChangeArrowheads="1" noTextEdit="1"/>
          </p:cNvSpPr>
          <p:nvPr>
            <p:ph type="sldImg"/>
          </p:nvPr>
        </p:nvSpPr>
        <p:spPr>
          <a:ln/>
        </p:spPr>
      </p:sp>
      <p:sp>
        <p:nvSpPr>
          <p:cNvPr id="2222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9430791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Rectangle 2"/>
          <p:cNvSpPr>
            <a:spLocks noGrp="1" noRot="1" noChangeAspect="1" noChangeArrowheads="1" noTextEdit="1"/>
          </p:cNvSpPr>
          <p:nvPr>
            <p:ph type="sldImg"/>
          </p:nvPr>
        </p:nvSpPr>
        <p:spPr>
          <a:ln/>
        </p:spPr>
      </p:sp>
      <p:sp>
        <p:nvSpPr>
          <p:cNvPr id="2242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2903120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Rectangle 2"/>
          <p:cNvSpPr>
            <a:spLocks noGrp="1" noRot="1" noChangeAspect="1" noChangeArrowheads="1" noTextEdit="1"/>
          </p:cNvSpPr>
          <p:nvPr>
            <p:ph type="sldImg"/>
          </p:nvPr>
        </p:nvSpPr>
        <p:spPr>
          <a:ln/>
        </p:spPr>
      </p:sp>
      <p:sp>
        <p:nvSpPr>
          <p:cNvPr id="2263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1831689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Rectangle 2"/>
          <p:cNvSpPr>
            <a:spLocks noGrp="1" noRot="1" noChangeAspect="1" noChangeArrowheads="1" noTextEdit="1"/>
          </p:cNvSpPr>
          <p:nvPr>
            <p:ph type="sldImg"/>
          </p:nvPr>
        </p:nvSpPr>
        <p:spPr>
          <a:ln/>
        </p:spPr>
      </p:sp>
      <p:sp>
        <p:nvSpPr>
          <p:cNvPr id="2283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41245417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Rectangle 2"/>
          <p:cNvSpPr>
            <a:spLocks noGrp="1" noRot="1" noChangeAspect="1" noChangeArrowheads="1" noTextEdit="1"/>
          </p:cNvSpPr>
          <p:nvPr>
            <p:ph type="sldImg"/>
          </p:nvPr>
        </p:nvSpPr>
        <p:spPr>
          <a:ln/>
        </p:spPr>
      </p:sp>
      <p:sp>
        <p:nvSpPr>
          <p:cNvPr id="2304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7458817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Rectangle 2"/>
          <p:cNvSpPr>
            <a:spLocks noGrp="1" noRot="1" noChangeAspect="1" noChangeArrowheads="1" noTextEdit="1"/>
          </p:cNvSpPr>
          <p:nvPr>
            <p:ph type="sldImg"/>
          </p:nvPr>
        </p:nvSpPr>
        <p:spPr>
          <a:ln/>
        </p:spPr>
      </p:sp>
      <p:sp>
        <p:nvSpPr>
          <p:cNvPr id="2324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537483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p:cNvSpPr txBox="1">
            <a:spLocks noGrp="1" noChangeArrowheads="1"/>
          </p:cNvSpPr>
          <p:nvPr/>
        </p:nvSpPr>
        <p:spPr bwMode="auto">
          <a:xfrm>
            <a:off x="4143375" y="9120188"/>
            <a:ext cx="3170238"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E2CC6C53-42C5-4736-9775-FDFC5C475A1D}" type="slidenum">
              <a:rPr lang="en-US" sz="1200"/>
              <a:pPr algn="r" eaLnBrk="1" hangingPunct="1"/>
              <a:t>5</a:t>
            </a:fld>
            <a:endParaRPr lang="en-US" sz="1200"/>
          </a:p>
        </p:txBody>
      </p:sp>
      <p:sp>
        <p:nvSpPr>
          <p:cNvPr id="128003" name="Rectangle 2"/>
          <p:cNvSpPr>
            <a:spLocks noGrp="1" noRot="1" noChangeAspect="1" noChangeArrowheads="1" noTextEdit="1"/>
          </p:cNvSpPr>
          <p:nvPr>
            <p:ph type="sldImg"/>
          </p:nvPr>
        </p:nvSpPr>
        <p:spPr>
          <a:ln/>
        </p:spPr>
      </p:sp>
      <p:sp>
        <p:nvSpPr>
          <p:cNvPr id="1280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p>
        </p:txBody>
      </p:sp>
    </p:spTree>
    <p:extLst>
      <p:ext uri="{BB962C8B-B14F-4D97-AF65-F5344CB8AC3E}">
        <p14:creationId xmlns:p14="http://schemas.microsoft.com/office/powerpoint/2010/main" val="41653473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37736854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6" name="Rectangle 2"/>
          <p:cNvSpPr>
            <a:spLocks noGrp="1" noRot="1" noChangeAspect="1" noChangeArrowheads="1" noTextEdit="1"/>
          </p:cNvSpPr>
          <p:nvPr>
            <p:ph type="sldImg"/>
          </p:nvPr>
        </p:nvSpPr>
        <p:spPr>
          <a:ln/>
        </p:spPr>
      </p:sp>
      <p:sp>
        <p:nvSpPr>
          <p:cNvPr id="2365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0973643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2F2BB1-3AF9-437E-92CA-5C027E0B604E}" type="slidenum">
              <a:rPr lang="en-US" smtClean="0"/>
              <a:pPr/>
              <a:t>37</a:t>
            </a:fld>
            <a:endParaRPr lang="en-US"/>
          </a:p>
        </p:txBody>
      </p:sp>
    </p:spTree>
    <p:extLst>
      <p:ext uri="{BB962C8B-B14F-4D97-AF65-F5344CB8AC3E}">
        <p14:creationId xmlns:p14="http://schemas.microsoft.com/office/powerpoint/2010/main" val="3281274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Rectangle 7"/>
          <p:cNvSpPr txBox="1">
            <a:spLocks noGrp="1" noChangeArrowheads="1"/>
          </p:cNvSpPr>
          <p:nvPr/>
        </p:nvSpPr>
        <p:spPr bwMode="auto">
          <a:xfrm>
            <a:off x="4143375" y="9120188"/>
            <a:ext cx="3170238"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C24449AC-071D-4EC6-9592-479D8ED94578}" type="slidenum">
              <a:rPr lang="en-US" sz="1200"/>
              <a:pPr algn="r" eaLnBrk="1" hangingPunct="1"/>
              <a:t>38</a:t>
            </a:fld>
            <a:endParaRPr lang="en-US" sz="1200"/>
          </a:p>
        </p:txBody>
      </p:sp>
      <p:sp>
        <p:nvSpPr>
          <p:cNvPr id="201731" name="Rectangle 2"/>
          <p:cNvSpPr>
            <a:spLocks noGrp="1" noRot="1" noChangeAspect="1" noChangeArrowheads="1" noTextEdit="1"/>
          </p:cNvSpPr>
          <p:nvPr>
            <p:ph type="sldImg"/>
          </p:nvPr>
        </p:nvSpPr>
        <p:spPr>
          <a:ln/>
        </p:spPr>
      </p:sp>
      <p:sp>
        <p:nvSpPr>
          <p:cNvPr id="2017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p>
        </p:txBody>
      </p:sp>
    </p:spTree>
    <p:extLst>
      <p:ext uri="{BB962C8B-B14F-4D97-AF65-F5344CB8AC3E}">
        <p14:creationId xmlns:p14="http://schemas.microsoft.com/office/powerpoint/2010/main" val="3844309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Rectangle 7"/>
          <p:cNvSpPr txBox="1">
            <a:spLocks noGrp="1" noChangeArrowheads="1"/>
          </p:cNvSpPr>
          <p:nvPr/>
        </p:nvSpPr>
        <p:spPr bwMode="auto">
          <a:xfrm>
            <a:off x="4143375" y="9120188"/>
            <a:ext cx="3170238"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F3C42CAB-84E7-4F06-9906-8220A81EC831}" type="slidenum">
              <a:rPr lang="en-US" sz="1200"/>
              <a:pPr algn="r" eaLnBrk="1" hangingPunct="1"/>
              <a:t>39</a:t>
            </a:fld>
            <a:endParaRPr lang="en-US" sz="1200"/>
          </a:p>
        </p:txBody>
      </p:sp>
      <p:sp>
        <p:nvSpPr>
          <p:cNvPr id="203779" name="Rectangle 2"/>
          <p:cNvSpPr>
            <a:spLocks noGrp="1" noRot="1" noChangeAspect="1" noChangeArrowheads="1" noTextEdit="1"/>
          </p:cNvSpPr>
          <p:nvPr>
            <p:ph type="sldImg"/>
          </p:nvPr>
        </p:nvSpPr>
        <p:spPr>
          <a:ln/>
        </p:spPr>
      </p:sp>
      <p:sp>
        <p:nvSpPr>
          <p:cNvPr id="2037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p>
        </p:txBody>
      </p:sp>
    </p:spTree>
    <p:extLst>
      <p:ext uri="{BB962C8B-B14F-4D97-AF65-F5344CB8AC3E}">
        <p14:creationId xmlns:p14="http://schemas.microsoft.com/office/powerpoint/2010/main" val="1280857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txBox="1">
            <a:spLocks noGrp="1" noChangeArrowheads="1"/>
          </p:cNvSpPr>
          <p:nvPr/>
        </p:nvSpPr>
        <p:spPr bwMode="auto">
          <a:xfrm>
            <a:off x="4143375" y="9120188"/>
            <a:ext cx="3170238"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CCA90188-B7D7-495F-B387-32565C05812C}" type="slidenum">
              <a:rPr lang="en-US" sz="1200"/>
              <a:pPr algn="r" eaLnBrk="1" hangingPunct="1"/>
              <a:t>6</a:t>
            </a:fld>
            <a:endParaRPr lang="en-US" sz="1200"/>
          </a:p>
        </p:txBody>
      </p:sp>
      <p:sp>
        <p:nvSpPr>
          <p:cNvPr id="130051"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dirty="0"/>
          </a:p>
        </p:txBody>
      </p:sp>
    </p:spTree>
    <p:extLst>
      <p:ext uri="{BB962C8B-B14F-4D97-AF65-F5344CB8AC3E}">
        <p14:creationId xmlns:p14="http://schemas.microsoft.com/office/powerpoint/2010/main" val="41462053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p:cNvSpPr txBox="1">
            <a:spLocks noGrp="1" noChangeArrowheads="1"/>
          </p:cNvSpPr>
          <p:nvPr/>
        </p:nvSpPr>
        <p:spPr bwMode="auto">
          <a:xfrm>
            <a:off x="4143375" y="9120188"/>
            <a:ext cx="3170238"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FB825382-E631-4B69-9918-4C6AD3D1E58B}" type="slidenum">
              <a:rPr lang="en-US" sz="1200"/>
              <a:pPr algn="r" eaLnBrk="1" hangingPunct="1"/>
              <a:t>7</a:t>
            </a:fld>
            <a:endParaRPr lang="en-US" sz="1200"/>
          </a:p>
        </p:txBody>
      </p:sp>
      <p:sp>
        <p:nvSpPr>
          <p:cNvPr id="132099" name="Rectangle 2"/>
          <p:cNvSpPr>
            <a:spLocks noGrp="1" noRot="1" noChangeAspect="1" noChangeArrowheads="1" noTextEdit="1"/>
          </p:cNvSpPr>
          <p:nvPr>
            <p:ph type="sldImg"/>
          </p:nvPr>
        </p:nvSpPr>
        <p:spPr>
          <a:ln/>
        </p:spPr>
      </p:sp>
      <p:sp>
        <p:nvSpPr>
          <p:cNvPr id="1321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p>
        </p:txBody>
      </p:sp>
    </p:spTree>
    <p:extLst>
      <p:ext uri="{BB962C8B-B14F-4D97-AF65-F5344CB8AC3E}">
        <p14:creationId xmlns:p14="http://schemas.microsoft.com/office/powerpoint/2010/main" val="679509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p:cNvSpPr txBox="1">
            <a:spLocks noGrp="1" noChangeArrowheads="1"/>
          </p:cNvSpPr>
          <p:nvPr/>
        </p:nvSpPr>
        <p:spPr bwMode="auto">
          <a:xfrm>
            <a:off x="4143375" y="9120188"/>
            <a:ext cx="3170238"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FB825382-E631-4B69-9918-4C6AD3D1E58B}" type="slidenum">
              <a:rPr lang="en-US" sz="1200"/>
              <a:pPr algn="r" eaLnBrk="1" hangingPunct="1"/>
              <a:t>8</a:t>
            </a:fld>
            <a:endParaRPr lang="en-US" sz="1200"/>
          </a:p>
        </p:txBody>
      </p:sp>
      <p:sp>
        <p:nvSpPr>
          <p:cNvPr id="132099" name="Rectangle 2"/>
          <p:cNvSpPr>
            <a:spLocks noGrp="1" noRot="1" noChangeAspect="1" noChangeArrowheads="1" noTextEdit="1"/>
          </p:cNvSpPr>
          <p:nvPr>
            <p:ph type="sldImg"/>
          </p:nvPr>
        </p:nvSpPr>
        <p:spPr>
          <a:ln/>
        </p:spPr>
      </p:sp>
      <p:sp>
        <p:nvSpPr>
          <p:cNvPr id="1321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p>
        </p:txBody>
      </p:sp>
    </p:spTree>
    <p:extLst>
      <p:ext uri="{BB962C8B-B14F-4D97-AF65-F5344CB8AC3E}">
        <p14:creationId xmlns:p14="http://schemas.microsoft.com/office/powerpoint/2010/main" val="3037993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2"/>
          <p:cNvSpPr>
            <a:spLocks noGrp="1" noRot="1" noChangeAspect="1" noChangeArrowheads="1" noTextEdit="1"/>
          </p:cNvSpPr>
          <p:nvPr>
            <p:ph type="sldImg"/>
          </p:nvPr>
        </p:nvSpPr>
        <p:spPr>
          <a:ln/>
        </p:spPr>
      </p:sp>
      <p:sp>
        <p:nvSpPr>
          <p:cNvPr id="1792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176625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2"/>
          <p:cNvSpPr>
            <a:spLocks noGrp="1" noRot="1" noChangeAspect="1" noChangeArrowheads="1" noTextEdit="1"/>
          </p:cNvSpPr>
          <p:nvPr>
            <p:ph type="sldImg"/>
          </p:nvPr>
        </p:nvSpPr>
        <p:spPr>
          <a:ln/>
        </p:spPr>
      </p:sp>
      <p:sp>
        <p:nvSpPr>
          <p:cNvPr id="1792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0829655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2"/>
          <p:cNvSpPr>
            <a:spLocks noGrp="1" noRot="1" noChangeAspect="1" noChangeArrowheads="1" noTextEdit="1"/>
          </p:cNvSpPr>
          <p:nvPr>
            <p:ph type="sldImg"/>
          </p:nvPr>
        </p:nvSpPr>
        <p:spPr>
          <a:ln/>
        </p:spPr>
      </p:sp>
      <p:sp>
        <p:nvSpPr>
          <p:cNvPr id="1832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4041930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solidFill>
                  <a:schemeClr val="tx1"/>
                </a:solidFill>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2"/>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6" name="Slide Number Placeholder 5"/>
          <p:cNvSpPr>
            <a:spLocks noGrp="1"/>
          </p:cNvSpPr>
          <p:nvPr>
            <p:ph type="sldNum" idx="12"/>
          </p:nvPr>
        </p:nvSpPr>
        <p:spPr/>
        <p:txBody>
          <a:bodyPr/>
          <a:lstStyle>
            <a:lvl1pPr>
              <a:defRPr>
                <a:solidFill>
                  <a:schemeClr val="tx2"/>
                </a:solidFill>
              </a:defRPr>
            </a:lvl1pPr>
          </a:lstStyle>
          <a:p>
            <a:fld id="{AE7C536B-9D4C-40E9-808E-AE5D414C922D}" type="slidenum">
              <a:rPr lang="en-US" altLang="en-US" smtClean="0"/>
              <a:pPr/>
              <a:t>‹#›</a:t>
            </a:fld>
            <a:endParaRPr lang="en-US" altLang="en-US"/>
          </a:p>
        </p:txBody>
      </p:sp>
      <p:sp>
        <p:nvSpPr>
          <p:cNvPr id="7" name="Footer Placeholder 4"/>
          <p:cNvSpPr>
            <a:spLocks noGrp="1"/>
          </p:cNvSpPr>
          <p:nvPr>
            <p:ph type="ftr" idx="3"/>
          </p:nvPr>
        </p:nvSpPr>
        <p:spPr>
          <a:xfrm>
            <a:off x="388415" y="23521"/>
            <a:ext cx="5181600" cy="417871"/>
          </a:xfrm>
          <a:prstGeom prst="rect">
            <a:avLst/>
          </a:prstGeom>
        </p:spPr>
        <p:txBody>
          <a:bodyPr anchor="ctr"/>
          <a:lstStyle>
            <a:lvl1pPr algn="l">
              <a:defRPr sz="1200">
                <a:solidFill>
                  <a:schemeClr val="tx2"/>
                </a:solidFill>
                <a:latin typeface="Source Sans Pro Light" panose="020B0403030403020204" pitchFamily="34" charset="0"/>
                <a:ea typeface="Source Sans Pro Light" panose="020B0403030403020204" pitchFamily="34" charset="0"/>
              </a:defRPr>
            </a:lvl1pPr>
          </a:lstStyle>
          <a:p>
            <a:r>
              <a:rPr lang="en-US" altLang="en-US"/>
              <a:t>(c) Derek Chiou &amp; Mattan Erez &amp; Dam Sunwoo</a:t>
            </a:r>
          </a:p>
        </p:txBody>
      </p:sp>
      <p:sp>
        <p:nvSpPr>
          <p:cNvPr id="8" name="Text Box 41"/>
          <p:cNvSpPr txBox="1">
            <a:spLocks noChangeArrowheads="1"/>
          </p:cNvSpPr>
          <p:nvPr userDrawn="1"/>
        </p:nvSpPr>
        <p:spPr bwMode="auto">
          <a:xfrm>
            <a:off x="-22225" y="6613525"/>
            <a:ext cx="1851025"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sz="1000">
                <a:cs typeface="Arial" charset="0"/>
              </a:rPr>
              <a:t>© Derek Chiou &amp; Mattan Erez</a:t>
            </a:r>
          </a:p>
        </p:txBody>
      </p:sp>
    </p:spTree>
    <p:extLst>
      <p:ext uri="{BB962C8B-B14F-4D97-AF65-F5344CB8AC3E}">
        <p14:creationId xmlns:p14="http://schemas.microsoft.com/office/powerpoint/2010/main" val="2908837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idx="12"/>
          </p:nvPr>
        </p:nvSpPr>
        <p:spPr/>
        <p:txBody>
          <a:bodyPr/>
          <a:lstStyle>
            <a:lvl1pPr>
              <a:defRPr/>
            </a:lvl1pPr>
          </a:lstStyle>
          <a:p>
            <a:fld id="{7E1B7D08-3D83-458D-A577-BB55E55FB238}" type="slidenum">
              <a:rPr lang="en-US" altLang="en-US" smtClean="0"/>
              <a:pPr/>
              <a:t>‹#›</a:t>
            </a:fld>
            <a:endParaRPr lang="en-US" altLang="en-US"/>
          </a:p>
        </p:txBody>
      </p:sp>
      <p:sp>
        <p:nvSpPr>
          <p:cNvPr id="8" name="Footer Placeholder 4"/>
          <p:cNvSpPr>
            <a:spLocks noGrp="1"/>
          </p:cNvSpPr>
          <p:nvPr>
            <p:ph type="ftr" idx="11"/>
          </p:nvPr>
        </p:nvSpPr>
        <p:spPr>
          <a:xfrm>
            <a:off x="1143000" y="6400800"/>
            <a:ext cx="6854825" cy="455613"/>
          </a:xfrm>
          <a:prstGeom prst="rect">
            <a:avLst/>
          </a:prstGeom>
        </p:spPr>
        <p:txBody>
          <a:bodyPr/>
          <a:lstStyle>
            <a:lvl1pPr>
              <a:defRPr sz="800">
                <a:solidFill>
                  <a:schemeClr val="bg1">
                    <a:lumMod val="50000"/>
                  </a:schemeClr>
                </a:solidFill>
              </a:defRPr>
            </a:lvl1pPr>
          </a:lstStyle>
          <a:p>
            <a:r>
              <a:rPr lang="en-US" altLang="en-US"/>
              <a:t>(c) Derek Chiou &amp; Mattan Erez &amp; Dam Sunwoo</a:t>
            </a:r>
          </a:p>
        </p:txBody>
      </p:sp>
    </p:spTree>
    <p:extLst>
      <p:ext uri="{BB962C8B-B14F-4D97-AF65-F5344CB8AC3E}">
        <p14:creationId xmlns:p14="http://schemas.microsoft.com/office/powerpoint/2010/main" val="2520420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2300" y="0"/>
            <a:ext cx="2170113" cy="639921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0"/>
            <a:ext cx="6362700" cy="63992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idx="12"/>
          </p:nvPr>
        </p:nvSpPr>
        <p:spPr/>
        <p:txBody>
          <a:bodyPr/>
          <a:lstStyle>
            <a:lvl1pPr>
              <a:defRPr/>
            </a:lvl1pPr>
          </a:lstStyle>
          <a:p>
            <a:fld id="{0CEEFB18-BA1D-41A0-9873-645E1FBEF4A5}" type="slidenum">
              <a:rPr lang="en-US" altLang="en-US" smtClean="0"/>
              <a:pPr/>
              <a:t>‹#›</a:t>
            </a:fld>
            <a:endParaRPr lang="en-US" altLang="en-US"/>
          </a:p>
        </p:txBody>
      </p:sp>
      <p:sp>
        <p:nvSpPr>
          <p:cNvPr id="8" name="Footer Placeholder 4"/>
          <p:cNvSpPr>
            <a:spLocks noGrp="1"/>
          </p:cNvSpPr>
          <p:nvPr>
            <p:ph type="ftr" idx="11"/>
          </p:nvPr>
        </p:nvSpPr>
        <p:spPr>
          <a:xfrm>
            <a:off x="1143000" y="6400800"/>
            <a:ext cx="6854825" cy="455613"/>
          </a:xfrm>
          <a:prstGeom prst="rect">
            <a:avLst/>
          </a:prstGeom>
        </p:spPr>
        <p:txBody>
          <a:bodyPr/>
          <a:lstStyle>
            <a:lvl1pPr>
              <a:defRPr sz="800">
                <a:solidFill>
                  <a:schemeClr val="bg1">
                    <a:lumMod val="50000"/>
                  </a:schemeClr>
                </a:solidFill>
              </a:defRPr>
            </a:lvl1pPr>
          </a:lstStyle>
          <a:p>
            <a:r>
              <a:rPr lang="en-US" altLang="en-US"/>
              <a:t>(c) Derek Chiou &amp; Mattan Erez &amp; Dam Sunwoo</a:t>
            </a:r>
          </a:p>
        </p:txBody>
      </p:sp>
    </p:spTree>
    <p:extLst>
      <p:ext uri="{BB962C8B-B14F-4D97-AF65-F5344CB8AC3E}">
        <p14:creationId xmlns:p14="http://schemas.microsoft.com/office/powerpoint/2010/main" val="26632607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066800" y="0"/>
            <a:ext cx="8075613" cy="900113"/>
          </a:xfrm>
        </p:spPr>
        <p:txBody>
          <a:bodyPr/>
          <a:lstStyle>
            <a:lvl1pPr>
              <a:defRPr>
                <a:solidFill>
                  <a:schemeClr val="tx1"/>
                </a:solidFill>
              </a:defRPr>
            </a:lvl1pPr>
          </a:lstStyle>
          <a:p>
            <a:r>
              <a:rPr lang="en-US"/>
              <a:t>Click to edit Master title style</a:t>
            </a:r>
          </a:p>
        </p:txBody>
      </p:sp>
      <p:sp>
        <p:nvSpPr>
          <p:cNvPr id="3" name="Table Placeholder 2"/>
          <p:cNvSpPr>
            <a:spLocks noGrp="1"/>
          </p:cNvSpPr>
          <p:nvPr>
            <p:ph type="tbl" idx="1"/>
          </p:nvPr>
        </p:nvSpPr>
        <p:spPr>
          <a:xfrm>
            <a:off x="457200" y="1143000"/>
            <a:ext cx="8534400" cy="5256213"/>
          </a:xfrm>
        </p:spPr>
        <p:txBody>
          <a:bodyPr/>
          <a:lstStyle/>
          <a:p>
            <a:r>
              <a:rPr lang="en-US"/>
              <a:t>Click icon to add table</a:t>
            </a:r>
          </a:p>
        </p:txBody>
      </p:sp>
      <p:sp>
        <p:nvSpPr>
          <p:cNvPr id="6" name="Slide Number Placeholder 5"/>
          <p:cNvSpPr>
            <a:spLocks noGrp="1"/>
          </p:cNvSpPr>
          <p:nvPr>
            <p:ph type="sldNum" idx="12"/>
          </p:nvPr>
        </p:nvSpPr>
        <p:spPr>
          <a:xfrm>
            <a:off x="8305800" y="6400800"/>
            <a:ext cx="836613" cy="455613"/>
          </a:xfrm>
        </p:spPr>
        <p:txBody>
          <a:bodyPr/>
          <a:lstStyle>
            <a:lvl1pPr>
              <a:defRPr/>
            </a:lvl1pPr>
          </a:lstStyle>
          <a:p>
            <a:fld id="{E490F00D-2DF2-4DD3-A4B3-02FC914B153F}" type="slidenum">
              <a:rPr lang="en-US" altLang="en-US" smtClean="0"/>
              <a:pPr/>
              <a:t>‹#›</a:t>
            </a:fld>
            <a:endParaRPr lang="en-US" altLang="en-US"/>
          </a:p>
        </p:txBody>
      </p:sp>
      <p:sp>
        <p:nvSpPr>
          <p:cNvPr id="8" name="Footer Placeholder 4"/>
          <p:cNvSpPr>
            <a:spLocks noGrp="1"/>
          </p:cNvSpPr>
          <p:nvPr>
            <p:ph type="ftr" idx="11"/>
          </p:nvPr>
        </p:nvSpPr>
        <p:spPr>
          <a:xfrm>
            <a:off x="1143000" y="6400800"/>
            <a:ext cx="6854825" cy="455613"/>
          </a:xfrm>
          <a:prstGeom prst="rect">
            <a:avLst/>
          </a:prstGeom>
        </p:spPr>
        <p:txBody>
          <a:bodyPr/>
          <a:lstStyle>
            <a:lvl1pPr>
              <a:defRPr sz="800">
                <a:solidFill>
                  <a:schemeClr val="tx2"/>
                </a:solidFill>
              </a:defRPr>
            </a:lvl1pPr>
          </a:lstStyle>
          <a:p>
            <a:r>
              <a:rPr lang="en-US" altLang="en-US"/>
              <a:t>(c) Derek Chiou &amp; Mattan Erez &amp; Dam Sunwoo</a:t>
            </a:r>
          </a:p>
        </p:txBody>
      </p:sp>
    </p:spTree>
    <p:extLst>
      <p:ext uri="{BB962C8B-B14F-4D97-AF65-F5344CB8AC3E}">
        <p14:creationId xmlns:p14="http://schemas.microsoft.com/office/powerpoint/2010/main" val="405994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200">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idx="12"/>
          </p:nvPr>
        </p:nvSpPr>
        <p:spPr/>
        <p:txBody>
          <a:bodyPr/>
          <a:lstStyle>
            <a:lvl1pPr>
              <a:defRPr>
                <a:solidFill>
                  <a:schemeClr val="tx2"/>
                </a:solidFill>
              </a:defRPr>
            </a:lvl1pPr>
          </a:lstStyle>
          <a:p>
            <a:fld id="{9298A09C-1584-4E46-935C-492AB14C1C1B}" type="slidenum">
              <a:rPr lang="en-US" altLang="en-US" smtClean="0"/>
              <a:pPr/>
              <a:t>‹#›</a:t>
            </a:fld>
            <a:endParaRPr lang="en-US" altLang="en-US"/>
          </a:p>
        </p:txBody>
      </p:sp>
      <p:sp>
        <p:nvSpPr>
          <p:cNvPr id="7" name="Footer Placeholder 4"/>
          <p:cNvSpPr>
            <a:spLocks noGrp="1"/>
          </p:cNvSpPr>
          <p:nvPr>
            <p:ph type="ftr" idx="3"/>
          </p:nvPr>
        </p:nvSpPr>
        <p:spPr>
          <a:xfrm>
            <a:off x="388415" y="23521"/>
            <a:ext cx="5181600" cy="417871"/>
          </a:xfrm>
          <a:prstGeom prst="rect">
            <a:avLst/>
          </a:prstGeom>
        </p:spPr>
        <p:txBody>
          <a:bodyPr anchor="ctr"/>
          <a:lstStyle>
            <a:lvl1pPr algn="l">
              <a:defRPr sz="1200">
                <a:solidFill>
                  <a:schemeClr val="tx2"/>
                </a:solidFill>
                <a:latin typeface="Source Sans Pro Light" panose="020B0403030403020204" pitchFamily="34" charset="0"/>
                <a:ea typeface="Source Sans Pro Light" panose="020B0403030403020204" pitchFamily="34" charset="0"/>
              </a:defRPr>
            </a:lvl1pPr>
          </a:lstStyle>
          <a:p>
            <a:r>
              <a:rPr lang="en-US" altLang="en-US"/>
              <a:t>(c) Derek Chiou &amp; Mattan Erez &amp; Dam Sunwoo</a:t>
            </a:r>
            <a:endParaRPr lang="en-US" altLang="en-US" dirty="0"/>
          </a:p>
        </p:txBody>
      </p:sp>
    </p:spTree>
    <p:extLst>
      <p:ext uri="{BB962C8B-B14F-4D97-AF65-F5344CB8AC3E}">
        <p14:creationId xmlns:p14="http://schemas.microsoft.com/office/powerpoint/2010/main" val="33417544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solidFill>
                  <a:schemeClr val="tx1"/>
                </a:solidFill>
              </a:defRPr>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6" name="Slide Number Placeholder 5"/>
          <p:cNvSpPr>
            <a:spLocks noGrp="1"/>
          </p:cNvSpPr>
          <p:nvPr>
            <p:ph type="sldNum" idx="12"/>
          </p:nvPr>
        </p:nvSpPr>
        <p:spPr/>
        <p:txBody>
          <a:bodyPr/>
          <a:lstStyle>
            <a:lvl1pPr>
              <a:defRPr>
                <a:solidFill>
                  <a:schemeClr val="tx2"/>
                </a:solidFill>
              </a:defRPr>
            </a:lvl1pPr>
          </a:lstStyle>
          <a:p>
            <a:fld id="{0299F8BE-3158-4ACC-9D6D-293553305AA7}" type="slidenum">
              <a:rPr lang="en-US" altLang="en-US" smtClean="0"/>
              <a:pPr/>
              <a:t>‹#›</a:t>
            </a:fld>
            <a:endParaRPr lang="en-US" altLang="en-US"/>
          </a:p>
        </p:txBody>
      </p:sp>
      <p:sp>
        <p:nvSpPr>
          <p:cNvPr id="7" name="Footer Placeholder 4"/>
          <p:cNvSpPr>
            <a:spLocks noGrp="1"/>
          </p:cNvSpPr>
          <p:nvPr>
            <p:ph type="ftr" idx="3"/>
          </p:nvPr>
        </p:nvSpPr>
        <p:spPr>
          <a:xfrm>
            <a:off x="388415" y="23521"/>
            <a:ext cx="5181600" cy="417871"/>
          </a:xfrm>
          <a:prstGeom prst="rect">
            <a:avLst/>
          </a:prstGeom>
        </p:spPr>
        <p:txBody>
          <a:bodyPr anchor="ctr"/>
          <a:lstStyle>
            <a:lvl1pPr algn="l">
              <a:defRPr sz="1200">
                <a:solidFill>
                  <a:schemeClr val="tx2"/>
                </a:solidFill>
                <a:latin typeface="Source Sans Pro Light" panose="020B0403030403020204" pitchFamily="34" charset="0"/>
                <a:ea typeface="Source Sans Pro Light" panose="020B0403030403020204" pitchFamily="34" charset="0"/>
              </a:defRPr>
            </a:lvl1pPr>
          </a:lstStyle>
          <a:p>
            <a:r>
              <a:rPr lang="en-US" altLang="en-US"/>
              <a:t>(c) Derek Chiou &amp; Mattan Erez &amp; Dam Sunwoo</a:t>
            </a:r>
          </a:p>
        </p:txBody>
      </p:sp>
    </p:spTree>
    <p:extLst>
      <p:ext uri="{BB962C8B-B14F-4D97-AF65-F5344CB8AC3E}">
        <p14:creationId xmlns:p14="http://schemas.microsoft.com/office/powerpoint/2010/main" val="1785959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Content Placeholder 2"/>
          <p:cNvSpPr>
            <a:spLocks noGrp="1"/>
          </p:cNvSpPr>
          <p:nvPr>
            <p:ph sz="half" idx="1"/>
          </p:nvPr>
        </p:nvSpPr>
        <p:spPr>
          <a:xfrm>
            <a:off x="457200" y="1143000"/>
            <a:ext cx="4191000" cy="52562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00600" y="1143000"/>
            <a:ext cx="4191000" cy="52562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idx="12"/>
          </p:nvPr>
        </p:nvSpPr>
        <p:spPr/>
        <p:txBody>
          <a:bodyPr/>
          <a:lstStyle>
            <a:lvl1pPr>
              <a:defRPr>
                <a:solidFill>
                  <a:schemeClr val="tx2"/>
                </a:solidFill>
              </a:defRPr>
            </a:lvl1pPr>
          </a:lstStyle>
          <a:p>
            <a:fld id="{AB3F87AD-1B09-4106-B498-C90F07B9EFAF}" type="slidenum">
              <a:rPr lang="en-US" altLang="en-US" smtClean="0"/>
              <a:pPr/>
              <a:t>‹#›</a:t>
            </a:fld>
            <a:endParaRPr lang="en-US" altLang="en-US"/>
          </a:p>
        </p:txBody>
      </p:sp>
      <p:sp>
        <p:nvSpPr>
          <p:cNvPr id="8" name="Footer Placeholder 4"/>
          <p:cNvSpPr>
            <a:spLocks noGrp="1"/>
          </p:cNvSpPr>
          <p:nvPr>
            <p:ph type="ftr" idx="3"/>
          </p:nvPr>
        </p:nvSpPr>
        <p:spPr>
          <a:xfrm>
            <a:off x="388415" y="23521"/>
            <a:ext cx="5181600" cy="417871"/>
          </a:xfrm>
          <a:prstGeom prst="rect">
            <a:avLst/>
          </a:prstGeom>
        </p:spPr>
        <p:txBody>
          <a:bodyPr anchor="ctr"/>
          <a:lstStyle>
            <a:lvl1pPr algn="l">
              <a:defRPr sz="1200">
                <a:solidFill>
                  <a:schemeClr val="tx2"/>
                </a:solidFill>
                <a:latin typeface="Source Sans Pro Light" panose="020B0403030403020204" pitchFamily="34" charset="0"/>
                <a:ea typeface="Source Sans Pro Light" panose="020B0403030403020204" pitchFamily="34" charset="0"/>
              </a:defRPr>
            </a:lvl1pPr>
          </a:lstStyle>
          <a:p>
            <a:r>
              <a:rPr lang="en-US" altLang="en-US"/>
              <a:t>(c) Derek Chiou &amp; Mattan Erez &amp; Dam Sunwoo</a:t>
            </a:r>
          </a:p>
        </p:txBody>
      </p:sp>
    </p:spTree>
    <p:extLst>
      <p:ext uri="{BB962C8B-B14F-4D97-AF65-F5344CB8AC3E}">
        <p14:creationId xmlns:p14="http://schemas.microsoft.com/office/powerpoint/2010/main" val="1913791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solidFill>
                  <a:schemeClr val="tx1"/>
                </a:solidFill>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p:cNvSpPr>
            <a:spLocks noGrp="1"/>
          </p:cNvSpPr>
          <p:nvPr>
            <p:ph type="sldNum" idx="12"/>
          </p:nvPr>
        </p:nvSpPr>
        <p:spPr/>
        <p:txBody>
          <a:bodyPr/>
          <a:lstStyle>
            <a:lvl1pPr>
              <a:defRPr/>
            </a:lvl1pPr>
          </a:lstStyle>
          <a:p>
            <a:fld id="{30F9CA2E-3FB3-45A8-9984-8D82C0233043}" type="slidenum">
              <a:rPr lang="en-US" altLang="en-US" smtClean="0"/>
              <a:pPr/>
              <a:t>‹#›</a:t>
            </a:fld>
            <a:endParaRPr lang="en-US" altLang="en-US"/>
          </a:p>
        </p:txBody>
      </p:sp>
      <p:sp>
        <p:nvSpPr>
          <p:cNvPr id="12" name="Footer Placeholder 4"/>
          <p:cNvSpPr>
            <a:spLocks noGrp="1"/>
          </p:cNvSpPr>
          <p:nvPr>
            <p:ph type="ftr" idx="13"/>
          </p:nvPr>
        </p:nvSpPr>
        <p:spPr>
          <a:xfrm>
            <a:off x="1143000" y="0"/>
            <a:ext cx="5181600" cy="417871"/>
          </a:xfrm>
          <a:prstGeom prst="rect">
            <a:avLst/>
          </a:prstGeom>
        </p:spPr>
        <p:txBody>
          <a:bodyPr anchor="ctr"/>
          <a:lstStyle>
            <a:lvl1pPr algn="ctr">
              <a:defRPr sz="1200">
                <a:solidFill>
                  <a:schemeClr val="tx2"/>
                </a:solidFill>
              </a:defRPr>
            </a:lvl1pPr>
          </a:lstStyle>
          <a:p>
            <a:r>
              <a:rPr lang="en-US" altLang="en-US"/>
              <a:t>(c) Derek Chiou &amp; Mattan Erez &amp; Dam Sunwoo</a:t>
            </a:r>
          </a:p>
        </p:txBody>
      </p:sp>
    </p:spTree>
    <p:extLst>
      <p:ext uri="{BB962C8B-B14F-4D97-AF65-F5344CB8AC3E}">
        <p14:creationId xmlns:p14="http://schemas.microsoft.com/office/powerpoint/2010/main" val="1068155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5" name="Slide Number Placeholder 4"/>
          <p:cNvSpPr>
            <a:spLocks noGrp="1"/>
          </p:cNvSpPr>
          <p:nvPr>
            <p:ph type="sldNum" idx="12"/>
          </p:nvPr>
        </p:nvSpPr>
        <p:spPr/>
        <p:txBody>
          <a:bodyPr/>
          <a:lstStyle>
            <a:lvl1pPr>
              <a:defRPr/>
            </a:lvl1pPr>
          </a:lstStyle>
          <a:p>
            <a:fld id="{76F08723-54D2-4578-BD5A-75247D965FFA}" type="slidenum">
              <a:rPr lang="en-US" altLang="en-US" smtClean="0"/>
              <a:pPr/>
              <a:t>‹#›</a:t>
            </a:fld>
            <a:endParaRPr lang="en-US" altLang="en-US"/>
          </a:p>
        </p:txBody>
      </p:sp>
      <p:sp>
        <p:nvSpPr>
          <p:cNvPr id="7" name="Footer Placeholder 4"/>
          <p:cNvSpPr txBox="1">
            <a:spLocks/>
          </p:cNvSpPr>
          <p:nvPr/>
        </p:nvSpPr>
        <p:spPr>
          <a:xfrm>
            <a:off x="841376" y="0"/>
            <a:ext cx="5483224" cy="455613"/>
          </a:xfrm>
          <a:prstGeom prst="rect">
            <a:avLst/>
          </a:prstGeom>
        </p:spPr>
        <p:txBody>
          <a:bodyPr anchor="ctr"/>
          <a:lstStyle>
            <a:defPPr>
              <a:defRPr lang="en-US"/>
            </a:defPPr>
            <a:lvl1pPr marL="0" algn="ctr" defTabSz="914400" rtl="0" eaLnBrk="1" latinLnBrk="0" hangingPunct="1">
              <a:defRPr sz="1200" kern="1200">
                <a:solidFill>
                  <a:schemeClr val="bg1">
                    <a:lumMod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6" name="Footer Placeholder 4"/>
          <p:cNvSpPr>
            <a:spLocks noGrp="1"/>
          </p:cNvSpPr>
          <p:nvPr>
            <p:ph type="ftr" idx="3"/>
          </p:nvPr>
        </p:nvSpPr>
        <p:spPr>
          <a:xfrm>
            <a:off x="388415" y="23521"/>
            <a:ext cx="5181600" cy="417871"/>
          </a:xfrm>
          <a:prstGeom prst="rect">
            <a:avLst/>
          </a:prstGeom>
        </p:spPr>
        <p:txBody>
          <a:bodyPr anchor="ctr"/>
          <a:lstStyle>
            <a:lvl1pPr algn="l">
              <a:defRPr sz="1200">
                <a:solidFill>
                  <a:schemeClr val="tx2"/>
                </a:solidFill>
                <a:latin typeface="Source Sans Pro Light" panose="020B0403030403020204" pitchFamily="34" charset="0"/>
                <a:ea typeface="Source Sans Pro Light" panose="020B0403030403020204" pitchFamily="34" charset="0"/>
              </a:defRPr>
            </a:lvl1pPr>
          </a:lstStyle>
          <a:p>
            <a:r>
              <a:rPr lang="en-US" altLang="en-US"/>
              <a:t>(c) Derek Chiou &amp; Mattan Erez &amp; Dam Sunwoo</a:t>
            </a:r>
          </a:p>
        </p:txBody>
      </p:sp>
    </p:spTree>
    <p:extLst>
      <p:ext uri="{BB962C8B-B14F-4D97-AF65-F5344CB8AC3E}">
        <p14:creationId xmlns:p14="http://schemas.microsoft.com/office/powerpoint/2010/main" val="29669911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lvl1pPr>
              <a:defRPr/>
            </a:lvl1pPr>
          </a:lstStyle>
          <a:p>
            <a:fld id="{0CA1E50F-F327-4055-8D0A-884D8C8DB322}" type="slidenum">
              <a:rPr lang="en-US" altLang="en-US" smtClean="0"/>
              <a:pPr/>
              <a:t>‹#›</a:t>
            </a:fld>
            <a:endParaRPr lang="en-US" altLang="en-US"/>
          </a:p>
        </p:txBody>
      </p:sp>
      <p:sp>
        <p:nvSpPr>
          <p:cNvPr id="5" name="Footer Placeholder 4"/>
          <p:cNvSpPr>
            <a:spLocks noGrp="1"/>
          </p:cNvSpPr>
          <p:nvPr>
            <p:ph type="ftr" idx="3"/>
          </p:nvPr>
        </p:nvSpPr>
        <p:spPr>
          <a:xfrm>
            <a:off x="388415" y="23521"/>
            <a:ext cx="5181600" cy="417871"/>
          </a:xfrm>
          <a:prstGeom prst="rect">
            <a:avLst/>
          </a:prstGeom>
        </p:spPr>
        <p:txBody>
          <a:bodyPr anchor="ctr"/>
          <a:lstStyle>
            <a:lvl1pPr algn="l">
              <a:defRPr sz="1200">
                <a:solidFill>
                  <a:schemeClr val="tx2"/>
                </a:solidFill>
                <a:latin typeface="Source Sans Pro Light" panose="020B0403030403020204" pitchFamily="34" charset="0"/>
                <a:ea typeface="Source Sans Pro Light" panose="020B0403030403020204" pitchFamily="34" charset="0"/>
              </a:defRPr>
            </a:lvl1pPr>
          </a:lstStyle>
          <a:p>
            <a:r>
              <a:rPr lang="en-US" altLang="en-US"/>
              <a:t>(c) Derek Chiou &amp; Mattan Erez &amp; Dam Sunwoo</a:t>
            </a:r>
          </a:p>
        </p:txBody>
      </p:sp>
    </p:spTree>
    <p:extLst>
      <p:ext uri="{BB962C8B-B14F-4D97-AF65-F5344CB8AC3E}">
        <p14:creationId xmlns:p14="http://schemas.microsoft.com/office/powerpoint/2010/main" val="1186072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solidFill>
                  <a:schemeClr val="tx1"/>
                </a:solidFill>
              </a:defRPr>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Slide Number Placeholder 6"/>
          <p:cNvSpPr>
            <a:spLocks noGrp="1"/>
          </p:cNvSpPr>
          <p:nvPr>
            <p:ph type="sldNum" idx="12"/>
          </p:nvPr>
        </p:nvSpPr>
        <p:spPr/>
        <p:txBody>
          <a:bodyPr/>
          <a:lstStyle>
            <a:lvl1pPr>
              <a:defRPr/>
            </a:lvl1pPr>
          </a:lstStyle>
          <a:p>
            <a:fld id="{7D36EE54-81DB-4D53-A93A-BD88AB001722}" type="slidenum">
              <a:rPr lang="en-US" altLang="en-US" smtClean="0"/>
              <a:pPr/>
              <a:t>‹#›</a:t>
            </a:fld>
            <a:endParaRPr lang="en-US" altLang="en-US"/>
          </a:p>
        </p:txBody>
      </p:sp>
      <p:sp>
        <p:nvSpPr>
          <p:cNvPr id="8" name="Footer Placeholder 4"/>
          <p:cNvSpPr>
            <a:spLocks noGrp="1"/>
          </p:cNvSpPr>
          <p:nvPr>
            <p:ph type="ftr" idx="11"/>
          </p:nvPr>
        </p:nvSpPr>
        <p:spPr>
          <a:xfrm>
            <a:off x="1143000" y="6400800"/>
            <a:ext cx="6854825" cy="455613"/>
          </a:xfrm>
          <a:prstGeom prst="rect">
            <a:avLst/>
          </a:prstGeom>
        </p:spPr>
        <p:txBody>
          <a:bodyPr/>
          <a:lstStyle>
            <a:lvl1pPr>
              <a:defRPr sz="800">
                <a:solidFill>
                  <a:schemeClr val="tx2"/>
                </a:solidFill>
              </a:defRPr>
            </a:lvl1pPr>
          </a:lstStyle>
          <a:p>
            <a:r>
              <a:rPr lang="en-US" altLang="en-US"/>
              <a:t>(c) Derek Chiou &amp; Mattan Erez &amp; Dam Sunwoo</a:t>
            </a:r>
          </a:p>
        </p:txBody>
      </p:sp>
    </p:spTree>
    <p:extLst>
      <p:ext uri="{BB962C8B-B14F-4D97-AF65-F5344CB8AC3E}">
        <p14:creationId xmlns:p14="http://schemas.microsoft.com/office/powerpoint/2010/main" val="3408220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Slide Number Placeholder 6"/>
          <p:cNvSpPr>
            <a:spLocks noGrp="1"/>
          </p:cNvSpPr>
          <p:nvPr>
            <p:ph type="sldNum" idx="12"/>
          </p:nvPr>
        </p:nvSpPr>
        <p:spPr/>
        <p:txBody>
          <a:bodyPr/>
          <a:lstStyle>
            <a:lvl1pPr>
              <a:defRPr/>
            </a:lvl1pPr>
          </a:lstStyle>
          <a:p>
            <a:fld id="{4FEBB740-3606-4F0C-B3D6-7D39D1CFD476}" type="slidenum">
              <a:rPr lang="en-US" altLang="en-US" smtClean="0"/>
              <a:pPr/>
              <a:t>‹#›</a:t>
            </a:fld>
            <a:endParaRPr lang="en-US" altLang="en-US"/>
          </a:p>
        </p:txBody>
      </p:sp>
      <p:sp>
        <p:nvSpPr>
          <p:cNvPr id="9" name="Footer Placeholder 4"/>
          <p:cNvSpPr>
            <a:spLocks noGrp="1"/>
          </p:cNvSpPr>
          <p:nvPr>
            <p:ph type="ftr" idx="11"/>
          </p:nvPr>
        </p:nvSpPr>
        <p:spPr>
          <a:xfrm>
            <a:off x="1143000" y="6400800"/>
            <a:ext cx="6854825" cy="455613"/>
          </a:xfrm>
          <a:prstGeom prst="rect">
            <a:avLst/>
          </a:prstGeom>
        </p:spPr>
        <p:txBody>
          <a:bodyPr/>
          <a:lstStyle>
            <a:lvl1pPr>
              <a:defRPr sz="800">
                <a:solidFill>
                  <a:schemeClr val="bg1">
                    <a:lumMod val="50000"/>
                  </a:schemeClr>
                </a:solidFill>
              </a:defRPr>
            </a:lvl1pPr>
          </a:lstStyle>
          <a:p>
            <a:r>
              <a:rPr lang="en-US" altLang="en-US"/>
              <a:t>(c) Derek Chiou &amp; Mattan Erez &amp; Dam Sunwoo</a:t>
            </a:r>
          </a:p>
        </p:txBody>
      </p:sp>
    </p:spTree>
    <p:extLst>
      <p:ext uri="{BB962C8B-B14F-4D97-AF65-F5344CB8AC3E}">
        <p14:creationId xmlns:p14="http://schemas.microsoft.com/office/powerpoint/2010/main" val="2969161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388415" y="457200"/>
            <a:ext cx="8603185" cy="900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en-GB" dirty="0"/>
              <a:t>Click to edit the title text format</a:t>
            </a:r>
          </a:p>
        </p:txBody>
      </p:sp>
      <p:sp>
        <p:nvSpPr>
          <p:cNvPr id="1026" name="Rectangle 2"/>
          <p:cNvSpPr>
            <a:spLocks noGrp="1" noChangeArrowheads="1"/>
          </p:cNvSpPr>
          <p:nvPr>
            <p:ph type="body" idx="1"/>
          </p:nvPr>
        </p:nvSpPr>
        <p:spPr bwMode="auto">
          <a:xfrm>
            <a:off x="457200" y="1433513"/>
            <a:ext cx="8534400" cy="54086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a:t>Click to edit the outline text format</a:t>
            </a:r>
          </a:p>
          <a:p>
            <a:pPr lvl="1"/>
            <a:r>
              <a:rPr lang="en-GB" dirty="0"/>
              <a:t>Second Outline Level</a:t>
            </a:r>
          </a:p>
          <a:p>
            <a:pPr lvl="2"/>
            <a:r>
              <a:rPr lang="en-GB" dirty="0"/>
              <a:t>Third Outline Level</a:t>
            </a:r>
          </a:p>
          <a:p>
            <a:pPr lvl="3"/>
            <a:r>
              <a:rPr lang="en-GB" dirty="0"/>
              <a:t>Fourth Outline Level</a:t>
            </a:r>
          </a:p>
          <a:p>
            <a:pPr lvl="4"/>
            <a:r>
              <a:rPr lang="en-GB" dirty="0"/>
              <a:t>Fifth Outline Level</a:t>
            </a:r>
          </a:p>
          <a:p>
            <a:pPr lvl="4"/>
            <a:r>
              <a:rPr lang="en-GB" dirty="0"/>
              <a:t>Sixth Outline Level</a:t>
            </a:r>
          </a:p>
          <a:p>
            <a:pPr lvl="4"/>
            <a:r>
              <a:rPr lang="en-GB" dirty="0"/>
              <a:t>Seventh Outline Level</a:t>
            </a:r>
          </a:p>
          <a:p>
            <a:pPr lvl="4"/>
            <a:r>
              <a:rPr lang="en-GB" dirty="0"/>
              <a:t>Eighth Outline Level</a:t>
            </a:r>
          </a:p>
          <a:p>
            <a:pPr lvl="4"/>
            <a:r>
              <a:rPr lang="en-GB" dirty="0"/>
              <a:t>Ninth Outline Level</a:t>
            </a:r>
          </a:p>
        </p:txBody>
      </p:sp>
      <p:sp>
        <p:nvSpPr>
          <p:cNvPr id="1029" name="Rectangle 5"/>
          <p:cNvSpPr>
            <a:spLocks noGrp="1" noChangeArrowheads="1"/>
          </p:cNvSpPr>
          <p:nvPr>
            <p:ph type="sldNum"/>
          </p:nvPr>
        </p:nvSpPr>
        <p:spPr bwMode="auto">
          <a:xfrm>
            <a:off x="6705600" y="-14221"/>
            <a:ext cx="836613" cy="4556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160" tIns="46080" rIns="92160" bIns="46080" numCol="1" anchor="ctr" anchorCtr="0" compatLnSpc="1">
            <a:prstTxWarp prst="textNoShape">
              <a:avLst/>
            </a:prstTxWarp>
          </a:bodyPr>
          <a:lstStyle>
            <a:lvl1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b="0">
                <a:solidFill>
                  <a:schemeClr val="tx2"/>
                </a:solidFill>
                <a:latin typeface="Lato" panose="020F0502020204030203" pitchFamily="34" charset="0"/>
                <a:ea typeface="Source Sans Pro Light" panose="020B0403030403020204" pitchFamily="34" charset="0"/>
              </a:defRPr>
            </a:lvl1pPr>
          </a:lstStyle>
          <a:p>
            <a:fld id="{E490F00D-2DF2-4DD3-A4B3-02FC914B153F}" type="slidenum">
              <a:rPr lang="en-US" altLang="en-US" smtClean="0"/>
              <a:pPr/>
              <a:t>‹#›</a:t>
            </a:fld>
            <a:endParaRPr lang="en-US" altLang="en-US"/>
          </a:p>
        </p:txBody>
      </p:sp>
      <p:sp>
        <p:nvSpPr>
          <p:cNvPr id="12" name="Footer Placeholder 4"/>
          <p:cNvSpPr>
            <a:spLocks noGrp="1"/>
          </p:cNvSpPr>
          <p:nvPr>
            <p:ph type="ftr" idx="3"/>
          </p:nvPr>
        </p:nvSpPr>
        <p:spPr>
          <a:xfrm>
            <a:off x="388415" y="23521"/>
            <a:ext cx="5181600" cy="417871"/>
          </a:xfrm>
          <a:prstGeom prst="rect">
            <a:avLst/>
          </a:prstGeom>
        </p:spPr>
        <p:txBody>
          <a:bodyPr anchor="ctr"/>
          <a:lstStyle>
            <a:lvl1pPr algn="l">
              <a:defRPr sz="1200">
                <a:solidFill>
                  <a:schemeClr val="tx2"/>
                </a:solidFill>
                <a:latin typeface="Lato" panose="020F0502020204030203" pitchFamily="34" charset="0"/>
                <a:ea typeface="Source Sans Pro Light" panose="020B0403030403020204" pitchFamily="34" charset="0"/>
              </a:defRPr>
            </a:lvl1pPr>
          </a:lstStyle>
          <a:p>
            <a:r>
              <a:rPr lang="en-US" altLang="en-US"/>
              <a:t>(c) Derek Chiou &amp; Mattan Erez &amp; Dam Sunwoo</a:t>
            </a:r>
          </a:p>
        </p:txBody>
      </p:sp>
      <p:pic>
        <p:nvPicPr>
          <p:cNvPr id="2" name="Picture 1"/>
          <p:cNvPicPr>
            <a:picLocks noChangeAspect="1"/>
          </p:cNvPicPr>
          <p:nvPr/>
        </p:nvPicPr>
        <p:blipFill rotWithShape="1">
          <a:blip r:embed="rId14" cstate="print">
            <a:extLst>
              <a:ext uri="{28A0092B-C50C-407E-A947-70E740481C1C}">
                <a14:useLocalDpi xmlns:a14="http://schemas.microsoft.com/office/drawing/2010/main" val="0"/>
              </a:ext>
            </a:extLst>
          </a:blip>
          <a:srcRect l="15401" t="30441" r="14442" b="31507"/>
          <a:stretch/>
        </p:blipFill>
        <p:spPr>
          <a:xfrm>
            <a:off x="7733531" y="76200"/>
            <a:ext cx="1249680" cy="304800"/>
          </a:xfrm>
          <a:prstGeom prst="rect">
            <a:avLst/>
          </a:prstGeom>
        </p:spPr>
      </p:pic>
    </p:spTree>
    <p:extLst>
      <p:ext uri="{BB962C8B-B14F-4D97-AF65-F5344CB8AC3E}">
        <p14:creationId xmlns:p14="http://schemas.microsoft.com/office/powerpoint/2010/main" val="1051532899"/>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hdr="0" dt="0"/>
  <p:txStyles>
    <p:titleStyle>
      <a:lvl1pPr algn="l" defTabSz="457200" rtl="0" eaLnBrk="1" fontAlgn="base" hangingPunct="1">
        <a:lnSpc>
          <a:spcPct val="99000"/>
        </a:lnSpc>
        <a:spcBef>
          <a:spcPct val="0"/>
        </a:spcBef>
        <a:spcAft>
          <a:spcPct val="0"/>
        </a:spcAft>
        <a:buClr>
          <a:srgbClr val="333399"/>
        </a:buClr>
        <a:buSzPct val="100000"/>
        <a:buFont typeface="Century Gothic" pitchFamily="34" charset="0"/>
        <a:defRPr sz="2800" b="1">
          <a:solidFill>
            <a:schemeClr val="tx1"/>
          </a:solidFill>
          <a:latin typeface="Lato" panose="020F0502020204030203" pitchFamily="34" charset="0"/>
          <a:ea typeface="Source Sans Pro Light" panose="020B0403030403020204" pitchFamily="34" charset="0"/>
          <a:cs typeface="+mj-cs"/>
        </a:defRPr>
      </a:lvl1pPr>
      <a:lvl2pPr marL="431800" indent="-215900" algn="l" defTabSz="457200" rtl="0" eaLnBrk="1" fontAlgn="base" hangingPunct="1">
        <a:lnSpc>
          <a:spcPct val="99000"/>
        </a:lnSpc>
        <a:spcBef>
          <a:spcPct val="0"/>
        </a:spcBef>
        <a:spcAft>
          <a:spcPct val="0"/>
        </a:spcAft>
        <a:buClr>
          <a:srgbClr val="000000"/>
        </a:buClr>
        <a:buSzPct val="45000"/>
        <a:buFont typeface="Wingdings" pitchFamily="2" charset="2"/>
        <a:defRPr sz="2800" b="1">
          <a:solidFill>
            <a:srgbClr val="CC6633"/>
          </a:solidFill>
          <a:latin typeface="Century Gothic" pitchFamily="34" charset="0"/>
          <a:cs typeface="Times New Roman" pitchFamily="18" charset="0"/>
        </a:defRPr>
      </a:lvl2pPr>
      <a:lvl3pPr marL="647700" indent="-215900" algn="l" defTabSz="457200" rtl="0" eaLnBrk="1" fontAlgn="base" hangingPunct="1">
        <a:lnSpc>
          <a:spcPct val="99000"/>
        </a:lnSpc>
        <a:spcBef>
          <a:spcPct val="0"/>
        </a:spcBef>
        <a:spcAft>
          <a:spcPct val="0"/>
        </a:spcAft>
        <a:buClr>
          <a:srgbClr val="000000"/>
        </a:buClr>
        <a:buSzPct val="45000"/>
        <a:buFont typeface="Wingdings" pitchFamily="2" charset="2"/>
        <a:defRPr sz="2800" b="1">
          <a:solidFill>
            <a:srgbClr val="CC6633"/>
          </a:solidFill>
          <a:latin typeface="Century Gothic" pitchFamily="34" charset="0"/>
          <a:cs typeface="Times New Roman" pitchFamily="18" charset="0"/>
        </a:defRPr>
      </a:lvl3pPr>
      <a:lvl4pPr marL="863600" indent="-215900" algn="l" defTabSz="457200" rtl="0" eaLnBrk="1" fontAlgn="base" hangingPunct="1">
        <a:lnSpc>
          <a:spcPct val="99000"/>
        </a:lnSpc>
        <a:spcBef>
          <a:spcPct val="0"/>
        </a:spcBef>
        <a:spcAft>
          <a:spcPct val="0"/>
        </a:spcAft>
        <a:buClr>
          <a:srgbClr val="000000"/>
        </a:buClr>
        <a:buSzPct val="45000"/>
        <a:buFont typeface="Wingdings" pitchFamily="2" charset="2"/>
        <a:defRPr sz="2800" b="1">
          <a:solidFill>
            <a:srgbClr val="CC6633"/>
          </a:solidFill>
          <a:latin typeface="Century Gothic" pitchFamily="34" charset="0"/>
          <a:cs typeface="Times New Roman" pitchFamily="18" charset="0"/>
        </a:defRPr>
      </a:lvl4pPr>
      <a:lvl5pPr marL="1079500" indent="-215900" algn="l" defTabSz="457200" rtl="0" eaLnBrk="1" fontAlgn="base" hangingPunct="1">
        <a:lnSpc>
          <a:spcPct val="99000"/>
        </a:lnSpc>
        <a:spcBef>
          <a:spcPct val="0"/>
        </a:spcBef>
        <a:spcAft>
          <a:spcPct val="0"/>
        </a:spcAft>
        <a:buClr>
          <a:srgbClr val="000000"/>
        </a:buClr>
        <a:buSzPct val="45000"/>
        <a:buFont typeface="Wingdings" pitchFamily="2" charset="2"/>
        <a:defRPr sz="2800" b="1">
          <a:solidFill>
            <a:srgbClr val="CC6633"/>
          </a:solidFill>
          <a:latin typeface="Century Gothic" pitchFamily="34" charset="0"/>
          <a:cs typeface="Times New Roman" pitchFamily="18" charset="0"/>
        </a:defRPr>
      </a:lvl5pPr>
      <a:lvl6pPr marL="1536700" indent="-215900" algn="l" defTabSz="457200" rtl="0" eaLnBrk="1" fontAlgn="base" hangingPunct="1">
        <a:lnSpc>
          <a:spcPct val="99000"/>
        </a:lnSpc>
        <a:spcBef>
          <a:spcPct val="0"/>
        </a:spcBef>
        <a:spcAft>
          <a:spcPct val="0"/>
        </a:spcAft>
        <a:buClr>
          <a:srgbClr val="000000"/>
        </a:buClr>
        <a:buSzPct val="45000"/>
        <a:buFont typeface="Wingdings" pitchFamily="2" charset="2"/>
        <a:defRPr sz="2800" b="1">
          <a:solidFill>
            <a:srgbClr val="CC6633"/>
          </a:solidFill>
          <a:latin typeface="Century Gothic" pitchFamily="34" charset="0"/>
          <a:cs typeface="Times New Roman" pitchFamily="18" charset="0"/>
        </a:defRPr>
      </a:lvl6pPr>
      <a:lvl7pPr marL="1993900" indent="-215900" algn="l" defTabSz="457200" rtl="0" eaLnBrk="1" fontAlgn="base" hangingPunct="1">
        <a:lnSpc>
          <a:spcPct val="99000"/>
        </a:lnSpc>
        <a:spcBef>
          <a:spcPct val="0"/>
        </a:spcBef>
        <a:spcAft>
          <a:spcPct val="0"/>
        </a:spcAft>
        <a:buClr>
          <a:srgbClr val="000000"/>
        </a:buClr>
        <a:buSzPct val="45000"/>
        <a:buFont typeface="Wingdings" pitchFamily="2" charset="2"/>
        <a:defRPr sz="2800" b="1">
          <a:solidFill>
            <a:srgbClr val="CC6633"/>
          </a:solidFill>
          <a:latin typeface="Century Gothic" pitchFamily="34" charset="0"/>
          <a:cs typeface="Times New Roman" pitchFamily="18" charset="0"/>
        </a:defRPr>
      </a:lvl7pPr>
      <a:lvl8pPr marL="2451100" indent="-215900" algn="l" defTabSz="457200" rtl="0" eaLnBrk="1" fontAlgn="base" hangingPunct="1">
        <a:lnSpc>
          <a:spcPct val="99000"/>
        </a:lnSpc>
        <a:spcBef>
          <a:spcPct val="0"/>
        </a:spcBef>
        <a:spcAft>
          <a:spcPct val="0"/>
        </a:spcAft>
        <a:buClr>
          <a:srgbClr val="000000"/>
        </a:buClr>
        <a:buSzPct val="45000"/>
        <a:buFont typeface="Wingdings" pitchFamily="2" charset="2"/>
        <a:defRPr sz="2800" b="1">
          <a:solidFill>
            <a:srgbClr val="CC6633"/>
          </a:solidFill>
          <a:latin typeface="Century Gothic" pitchFamily="34" charset="0"/>
          <a:cs typeface="Times New Roman" pitchFamily="18" charset="0"/>
        </a:defRPr>
      </a:lvl8pPr>
      <a:lvl9pPr marL="2908300" indent="-215900" algn="l" defTabSz="457200" rtl="0" eaLnBrk="1" fontAlgn="base" hangingPunct="1">
        <a:lnSpc>
          <a:spcPct val="99000"/>
        </a:lnSpc>
        <a:spcBef>
          <a:spcPct val="0"/>
        </a:spcBef>
        <a:spcAft>
          <a:spcPct val="0"/>
        </a:spcAft>
        <a:buClr>
          <a:srgbClr val="000000"/>
        </a:buClr>
        <a:buSzPct val="45000"/>
        <a:buFont typeface="Wingdings" pitchFamily="2" charset="2"/>
        <a:defRPr sz="2800" b="1">
          <a:solidFill>
            <a:srgbClr val="CC6633"/>
          </a:solidFill>
          <a:latin typeface="Century Gothic" pitchFamily="34" charset="0"/>
          <a:cs typeface="Times New Roman" pitchFamily="18" charset="0"/>
        </a:defRPr>
      </a:lvl9pPr>
    </p:titleStyle>
    <p:bodyStyle>
      <a:lvl1pPr marL="341313" indent="-341313" algn="l" defTabSz="457200" rtl="0" eaLnBrk="1" fontAlgn="base" hangingPunct="1">
        <a:lnSpc>
          <a:spcPct val="90000"/>
        </a:lnSpc>
        <a:spcBef>
          <a:spcPts val="650"/>
        </a:spcBef>
        <a:spcAft>
          <a:spcPct val="0"/>
        </a:spcAft>
        <a:buClr>
          <a:schemeClr val="tx1"/>
        </a:buClr>
        <a:buSzPct val="100000"/>
        <a:buFont typeface="Century Gothic" pitchFamily="34" charset="0"/>
        <a:buChar char="•"/>
        <a:defRPr sz="2600">
          <a:solidFill>
            <a:schemeClr val="tx1"/>
          </a:solidFill>
          <a:latin typeface="Lato" panose="020F0502020204030203" pitchFamily="34" charset="0"/>
          <a:ea typeface="Source Sans Pro Light" panose="020B0403030403020204" pitchFamily="34" charset="0"/>
          <a:cs typeface="+mn-cs"/>
        </a:defRPr>
      </a:lvl1pPr>
      <a:lvl2pPr marL="741363" indent="-284163" algn="l" defTabSz="457200" rtl="0" eaLnBrk="1" fontAlgn="base" hangingPunct="1">
        <a:lnSpc>
          <a:spcPct val="90000"/>
        </a:lnSpc>
        <a:spcBef>
          <a:spcPts val="600"/>
        </a:spcBef>
        <a:spcAft>
          <a:spcPct val="0"/>
        </a:spcAft>
        <a:buClr>
          <a:schemeClr val="tx2"/>
        </a:buClr>
        <a:buSzPct val="100000"/>
        <a:buFont typeface="Century Gothic" pitchFamily="34" charset="0"/>
        <a:buChar char="–"/>
        <a:defRPr sz="2200">
          <a:solidFill>
            <a:schemeClr val="tx2"/>
          </a:solidFill>
          <a:latin typeface="Lato" panose="020F0502020204030203" pitchFamily="34" charset="0"/>
          <a:ea typeface="Source Sans Pro Light" panose="020B0403030403020204" pitchFamily="34" charset="0"/>
          <a:cs typeface="+mn-cs"/>
        </a:defRPr>
      </a:lvl2pPr>
      <a:lvl3pPr marL="1143000" indent="-228600" algn="l" defTabSz="457200" rtl="0" eaLnBrk="1" fontAlgn="base" hangingPunct="1">
        <a:lnSpc>
          <a:spcPct val="90000"/>
        </a:lnSpc>
        <a:spcBef>
          <a:spcPts val="500"/>
        </a:spcBef>
        <a:spcAft>
          <a:spcPct val="0"/>
        </a:spcAft>
        <a:buClr>
          <a:schemeClr val="accent2"/>
        </a:buClr>
        <a:buSzPct val="100000"/>
        <a:buFont typeface="Century Gothic" pitchFamily="34" charset="0"/>
        <a:buChar char="•"/>
        <a:defRPr>
          <a:solidFill>
            <a:schemeClr val="accent2"/>
          </a:solidFill>
          <a:latin typeface="Lato" panose="020F0502020204030203" pitchFamily="34" charset="0"/>
          <a:ea typeface="Source Sans Pro Light" panose="020B0403030403020204" pitchFamily="34" charset="0"/>
          <a:cs typeface="+mn-cs"/>
        </a:defRPr>
      </a:lvl3pPr>
      <a:lvl4pPr marL="1600200" indent="-228600" algn="l" defTabSz="457200" rtl="0" eaLnBrk="1" fontAlgn="base" hangingPunct="1">
        <a:lnSpc>
          <a:spcPct val="90000"/>
        </a:lnSpc>
        <a:spcBef>
          <a:spcPts val="450"/>
        </a:spcBef>
        <a:spcAft>
          <a:spcPct val="0"/>
        </a:spcAft>
        <a:buClr>
          <a:schemeClr val="accent4"/>
        </a:buClr>
        <a:buSzPct val="100000"/>
        <a:buFont typeface="Century Gothic" pitchFamily="34" charset="0"/>
        <a:buChar char="–"/>
        <a:defRPr>
          <a:solidFill>
            <a:schemeClr val="accent4"/>
          </a:solidFill>
          <a:latin typeface="Lato" panose="020F0502020204030203" pitchFamily="34" charset="0"/>
          <a:ea typeface="Source Sans Pro Light" panose="020B0403030403020204" pitchFamily="34" charset="0"/>
          <a:cs typeface="+mn-cs"/>
        </a:defRPr>
      </a:lvl4pPr>
      <a:lvl5pPr marL="2057400" indent="-228600" algn="l" defTabSz="457200" rtl="0" eaLnBrk="1" fontAlgn="base" hangingPunct="1">
        <a:lnSpc>
          <a:spcPct val="90000"/>
        </a:lnSpc>
        <a:spcBef>
          <a:spcPts val="500"/>
        </a:spcBef>
        <a:spcAft>
          <a:spcPct val="0"/>
        </a:spcAft>
        <a:buClr>
          <a:schemeClr val="accent4"/>
        </a:buClr>
        <a:buSzPct val="100000"/>
        <a:buFont typeface="Century Gothic" pitchFamily="34" charset="0"/>
        <a:buChar char="•"/>
        <a:defRPr>
          <a:solidFill>
            <a:schemeClr val="accent4"/>
          </a:solidFill>
          <a:latin typeface="Lato" panose="020F0502020204030203" pitchFamily="34" charset="0"/>
          <a:ea typeface="Source Sans Pro Light" panose="020B0403030403020204" pitchFamily="34" charset="0"/>
          <a:cs typeface="+mn-cs"/>
        </a:defRPr>
      </a:lvl5pPr>
      <a:lvl6pPr marL="2514600" indent="-228600" algn="l" defTabSz="457200" rtl="0" eaLnBrk="1" fontAlgn="base" hangingPunct="1">
        <a:lnSpc>
          <a:spcPct val="99000"/>
        </a:lnSpc>
        <a:spcBef>
          <a:spcPts val="500"/>
        </a:spcBef>
        <a:spcAft>
          <a:spcPct val="0"/>
        </a:spcAft>
        <a:buClr>
          <a:srgbClr val="0000FF"/>
        </a:buClr>
        <a:buSzPct val="100000"/>
        <a:buFont typeface="Century Gothic" pitchFamily="34" charset="0"/>
        <a:buChar char="•"/>
        <a:defRPr>
          <a:solidFill>
            <a:srgbClr val="8383AD"/>
          </a:solidFill>
          <a:latin typeface="+mn-lt"/>
          <a:cs typeface="+mn-cs"/>
        </a:defRPr>
      </a:lvl6pPr>
      <a:lvl7pPr marL="2971800" indent="-228600" algn="l" defTabSz="457200" rtl="0" eaLnBrk="1" fontAlgn="base" hangingPunct="1">
        <a:lnSpc>
          <a:spcPct val="99000"/>
        </a:lnSpc>
        <a:spcBef>
          <a:spcPts val="500"/>
        </a:spcBef>
        <a:spcAft>
          <a:spcPct val="0"/>
        </a:spcAft>
        <a:buClr>
          <a:srgbClr val="0000FF"/>
        </a:buClr>
        <a:buSzPct val="100000"/>
        <a:buFont typeface="Century Gothic" pitchFamily="34" charset="0"/>
        <a:buChar char="•"/>
        <a:defRPr>
          <a:solidFill>
            <a:srgbClr val="8383AD"/>
          </a:solidFill>
          <a:latin typeface="+mn-lt"/>
          <a:cs typeface="+mn-cs"/>
        </a:defRPr>
      </a:lvl7pPr>
      <a:lvl8pPr marL="3429000" indent="-228600" algn="l" defTabSz="457200" rtl="0" eaLnBrk="1" fontAlgn="base" hangingPunct="1">
        <a:lnSpc>
          <a:spcPct val="99000"/>
        </a:lnSpc>
        <a:spcBef>
          <a:spcPts val="500"/>
        </a:spcBef>
        <a:spcAft>
          <a:spcPct val="0"/>
        </a:spcAft>
        <a:buClr>
          <a:srgbClr val="0000FF"/>
        </a:buClr>
        <a:buSzPct val="100000"/>
        <a:buFont typeface="Century Gothic" pitchFamily="34" charset="0"/>
        <a:buChar char="•"/>
        <a:defRPr>
          <a:solidFill>
            <a:srgbClr val="8383AD"/>
          </a:solidFill>
          <a:latin typeface="+mn-lt"/>
          <a:cs typeface="+mn-cs"/>
        </a:defRPr>
      </a:lvl8pPr>
      <a:lvl9pPr marL="3886200" indent="-228600" algn="l" defTabSz="457200" rtl="0" eaLnBrk="1" fontAlgn="base" hangingPunct="1">
        <a:lnSpc>
          <a:spcPct val="99000"/>
        </a:lnSpc>
        <a:spcBef>
          <a:spcPts val="500"/>
        </a:spcBef>
        <a:spcAft>
          <a:spcPct val="0"/>
        </a:spcAft>
        <a:buClr>
          <a:srgbClr val="0000FF"/>
        </a:buClr>
        <a:buSzPct val="100000"/>
        <a:buFont typeface="Century Gothic" pitchFamily="34" charset="0"/>
        <a:buChar char="•"/>
        <a:defRPr>
          <a:solidFill>
            <a:srgbClr val="8383AD"/>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em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p:txBody>
          <a:bodyPr/>
          <a:lstStyle/>
          <a:p>
            <a:r>
              <a:rPr lang="en-US" dirty="0"/>
              <a:t>382N.1: Computer Architecture</a:t>
            </a:r>
            <a:br>
              <a:rPr lang="en-US" dirty="0"/>
            </a:br>
            <a:r>
              <a:rPr lang="en-US" dirty="0"/>
              <a:t>           Fall 201</a:t>
            </a:r>
            <a:r>
              <a:rPr lang="en-US" altLang="ko-KR" dirty="0"/>
              <a:t>8</a:t>
            </a:r>
            <a:r>
              <a:rPr lang="en-US" dirty="0"/>
              <a:t>: Lecture 10</a:t>
            </a:r>
            <a:br>
              <a:rPr lang="en-US" dirty="0"/>
            </a:br>
            <a:endParaRPr lang="en-US" dirty="0"/>
          </a:p>
        </p:txBody>
      </p:sp>
      <p:sp>
        <p:nvSpPr>
          <p:cNvPr id="2051" name="Rectangle 3"/>
          <p:cNvSpPr>
            <a:spLocks noGrp="1" noChangeArrowheads="1"/>
          </p:cNvSpPr>
          <p:nvPr>
            <p:ph type="subTitle" idx="1"/>
          </p:nvPr>
        </p:nvSpPr>
        <p:spPr/>
        <p:txBody>
          <a:bodyPr/>
          <a:lstStyle/>
          <a:p>
            <a:r>
              <a:rPr lang="en-US" dirty="0"/>
              <a:t>Dam Sunwoo</a:t>
            </a:r>
          </a:p>
          <a:p>
            <a:r>
              <a:rPr lang="en-US" dirty="0"/>
              <a:t>University of Texas at Austin</a:t>
            </a:r>
          </a:p>
          <a:p>
            <a:r>
              <a:rPr lang="en-US" dirty="0"/>
              <a:t>Arm Research</a:t>
            </a:r>
          </a:p>
          <a:p>
            <a:endParaRPr lang="en-US" dirty="0"/>
          </a:p>
        </p:txBody>
      </p:sp>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4815360" y="5627520"/>
              <a:ext cx="2520" cy="2520"/>
            </p14:xfrm>
          </p:contentPart>
        </mc:Choice>
        <mc:Fallback xmlns="">
          <p:pic>
            <p:nvPicPr>
              <p:cNvPr id="3" name="Ink 2"/>
              <p:cNvPicPr/>
              <p:nvPr/>
            </p:nvPicPr>
            <p:blipFill>
              <a:blip r:embed="rId6"/>
              <a:stretch>
                <a:fillRect/>
              </a:stretch>
            </p:blipFill>
            <p:spPr>
              <a:xfrm>
                <a:off x="4812480" y="5624280"/>
                <a:ext cx="8640" cy="8640"/>
              </a:xfrm>
              <a:prstGeom prst="rect">
                <a:avLst/>
              </a:prstGeom>
            </p:spPr>
          </p:pic>
        </mc:Fallback>
      </mc:AlternateContent>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2"/>
          <p:cNvSpPr>
            <a:spLocks noGrp="1" noChangeArrowheads="1"/>
          </p:cNvSpPr>
          <p:nvPr>
            <p:ph type="title"/>
          </p:nvPr>
        </p:nvSpPr>
        <p:spPr>
          <a:noFill/>
          <a:ln/>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r>
              <a:rPr lang="en-US"/>
              <a:t>Shadow Memory Buffers/Store Buffers</a:t>
            </a:r>
          </a:p>
        </p:txBody>
      </p:sp>
      <p:sp>
        <p:nvSpPr>
          <p:cNvPr id="178179" name="Rectangle 3"/>
          <p:cNvSpPr>
            <a:spLocks noGrp="1" noChangeArrowheads="1"/>
          </p:cNvSpPr>
          <p:nvPr>
            <p:ph idx="1"/>
          </p:nvPr>
        </p:nvSpPr>
        <p:spPr>
          <a:noFill/>
          <a:ln/>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r>
              <a:rPr lang="en-US"/>
              <a:t>Uncommitted executed memory writes are blocked to a write buffer until instruction is committed</a:t>
            </a:r>
          </a:p>
          <a:p>
            <a:pPr lvl="1"/>
            <a:r>
              <a:rPr lang="en-US"/>
              <a:t>Loads must be short-circuited from buffer</a:t>
            </a:r>
          </a:p>
          <a:p>
            <a:r>
              <a:rPr lang="en-US"/>
              <a:t>When instruction is oldest, writes either </a:t>
            </a:r>
          </a:p>
          <a:p>
            <a:pPr lvl="1"/>
            <a:r>
              <a:rPr lang="en-US"/>
              <a:t>Allowed to proceed to be written to memory or</a:t>
            </a:r>
          </a:p>
          <a:p>
            <a:pPr lvl="1"/>
            <a:r>
              <a:rPr lang="en-US"/>
              <a:t>Canceled</a:t>
            </a:r>
          </a:p>
          <a:p>
            <a:r>
              <a:rPr lang="en-US"/>
              <a:t>Store buffers are essentially renamed registers for memory locations</a:t>
            </a:r>
          </a:p>
          <a:p>
            <a:pPr lvl="1"/>
            <a:r>
              <a:rPr lang="en-US">
                <a:solidFill>
                  <a:srgbClr val="0000CC"/>
                </a:solidFill>
              </a:rPr>
              <a:t>Any issues?</a:t>
            </a:r>
          </a:p>
          <a:p>
            <a:r>
              <a:rPr lang="en-US"/>
              <a:t>Also known as the Load/Store Queue (LSQ)</a:t>
            </a:r>
          </a:p>
          <a:p>
            <a:r>
              <a:rPr lang="en-US"/>
              <a:t>Also known as Memory Ordering Buffer (MOB)</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10</a:t>
            </a:fld>
            <a:endParaRPr lang="en-US" altLang="en-US"/>
          </a:p>
        </p:txBody>
      </p:sp>
      <p:sp>
        <p:nvSpPr>
          <p:cNvPr id="5"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Tree>
    <p:extLst>
      <p:ext uri="{BB962C8B-B14F-4D97-AF65-F5344CB8AC3E}">
        <p14:creationId xmlns:p14="http://schemas.microsoft.com/office/powerpoint/2010/main" val="3139153557"/>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2"/>
          <p:cNvSpPr>
            <a:spLocks noGrp="1" noChangeArrowheads="1"/>
          </p:cNvSpPr>
          <p:nvPr>
            <p:ph type="title"/>
          </p:nvPr>
        </p:nvSpPr>
        <p:spPr>
          <a:noFill/>
          <a:ln/>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r>
              <a:rPr lang="en-US"/>
              <a:t>Shadow Memory Buffers/Store Buffers</a:t>
            </a:r>
          </a:p>
        </p:txBody>
      </p:sp>
      <p:sp>
        <p:nvSpPr>
          <p:cNvPr id="178179" name="Rectangle 3"/>
          <p:cNvSpPr>
            <a:spLocks noGrp="1" noChangeArrowheads="1"/>
          </p:cNvSpPr>
          <p:nvPr>
            <p:ph idx="1"/>
          </p:nvPr>
        </p:nvSpPr>
        <p:spPr>
          <a:noFill/>
          <a:ln/>
          <a:extLs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r>
              <a:rPr lang="en-US" sz="2400" dirty="0"/>
              <a:t>Store </a:t>
            </a:r>
            <a:r>
              <a:rPr lang="en-US" sz="2400" dirty="0">
                <a:sym typeface="Wingdings" pitchFamily="2" charset="2"/>
              </a:rPr>
              <a:t></a:t>
            </a:r>
            <a:r>
              <a:rPr lang="en-US" sz="2400" dirty="0"/>
              <a:t> Load is potential RAW! True data flow</a:t>
            </a:r>
          </a:p>
          <a:p>
            <a:r>
              <a:rPr lang="en-US" sz="2400" dirty="0"/>
              <a:t>Store </a:t>
            </a:r>
            <a:r>
              <a:rPr lang="en-US" sz="2400" dirty="0">
                <a:sym typeface="Wingdings" pitchFamily="2" charset="2"/>
              </a:rPr>
              <a:t> Store is potential WAW</a:t>
            </a:r>
          </a:p>
          <a:p>
            <a:pPr lvl="1"/>
            <a:r>
              <a:rPr lang="en-US" sz="2000" dirty="0">
                <a:sym typeface="Wingdings" pitchFamily="2" charset="2"/>
              </a:rPr>
              <a:t>What about WAR?</a:t>
            </a:r>
            <a:endParaRPr lang="en-US" sz="2000" dirty="0"/>
          </a:p>
          <a:p>
            <a:r>
              <a:rPr lang="en-US" sz="2400" dirty="0"/>
              <a:t>Don’t want to stall on every memory operation</a:t>
            </a:r>
          </a:p>
          <a:p>
            <a:r>
              <a:rPr lang="en-US" sz="2400" dirty="0"/>
              <a:t>Rules for “memory disambiguation”</a:t>
            </a:r>
          </a:p>
          <a:p>
            <a:r>
              <a:rPr lang="en-US" sz="2400" dirty="0"/>
              <a:t>Loads (most relaxed)</a:t>
            </a:r>
          </a:p>
          <a:p>
            <a:pPr lvl="1"/>
            <a:r>
              <a:rPr lang="en-US" sz="2000" dirty="0"/>
              <a:t>Load can bypass any store known to not be to overlapping location</a:t>
            </a:r>
          </a:p>
          <a:p>
            <a:pPr lvl="2"/>
            <a:r>
              <a:rPr lang="en-US" sz="2000" dirty="0"/>
              <a:t>Careful about word size</a:t>
            </a:r>
          </a:p>
          <a:p>
            <a:pPr lvl="2"/>
            <a:r>
              <a:rPr lang="en-US" sz="2000" dirty="0"/>
              <a:t>Typically need to know addresses of load and all prior stores, unless:</a:t>
            </a:r>
          </a:p>
          <a:p>
            <a:pPr lvl="1"/>
            <a:r>
              <a:rPr lang="en-US" sz="2000" dirty="0"/>
              <a:t>Load can immediately “execute” when closest store to same address has a value (in store buffer)</a:t>
            </a:r>
          </a:p>
          <a:p>
            <a:r>
              <a:rPr lang="en-US" sz="2400" dirty="0"/>
              <a:t>Stores (most relaxed)</a:t>
            </a:r>
          </a:p>
          <a:p>
            <a:pPr lvl="1"/>
            <a:r>
              <a:rPr lang="en-US" sz="2000" dirty="0"/>
              <a:t>Store can write to memory when all older store addresses known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11</a:t>
            </a:fld>
            <a:endParaRPr lang="en-US" altLang="en-US"/>
          </a:p>
        </p:txBody>
      </p:sp>
      <p:sp>
        <p:nvSpPr>
          <p:cNvPr id="5"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Tree>
    <p:extLst>
      <p:ext uri="{BB962C8B-B14F-4D97-AF65-F5344CB8AC3E}">
        <p14:creationId xmlns:p14="http://schemas.microsoft.com/office/powerpoint/2010/main" val="1930095673"/>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2"/>
          <p:cNvSpPr>
            <a:spLocks noGrp="1" noChangeArrowheads="1"/>
          </p:cNvSpPr>
          <p:nvPr>
            <p:ph type="title"/>
          </p:nvPr>
        </p:nvSpPr>
        <p:spPr/>
        <p:txBody>
          <a:bodyPr/>
          <a:lstStyle/>
          <a:p>
            <a:r>
              <a:rPr lang="en-US" dirty="0"/>
              <a:t>Where is the Reorder Buffer?</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12</a:t>
            </a:fld>
            <a:endParaRPr lang="en-US" altLang="en-US"/>
          </a:p>
        </p:txBody>
      </p:sp>
      <p:sp>
        <p:nvSpPr>
          <p:cNvPr id="13"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182275" name="Rectangle 3"/>
          <p:cNvSpPr>
            <a:spLocks noChangeArrowheads="1"/>
          </p:cNvSpPr>
          <p:nvPr/>
        </p:nvSpPr>
        <p:spPr bwMode="auto">
          <a:xfrm>
            <a:off x="3124200" y="1828800"/>
            <a:ext cx="24384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Fetch</a:t>
            </a:r>
          </a:p>
        </p:txBody>
      </p:sp>
      <p:sp>
        <p:nvSpPr>
          <p:cNvPr id="182276" name="Rectangle 4"/>
          <p:cNvSpPr>
            <a:spLocks noChangeArrowheads="1"/>
          </p:cNvSpPr>
          <p:nvPr/>
        </p:nvSpPr>
        <p:spPr bwMode="auto">
          <a:xfrm>
            <a:off x="3124200" y="2209800"/>
            <a:ext cx="24384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Decode</a:t>
            </a:r>
          </a:p>
        </p:txBody>
      </p:sp>
      <p:sp>
        <p:nvSpPr>
          <p:cNvPr id="182277" name="Rectangle 5"/>
          <p:cNvSpPr>
            <a:spLocks noChangeArrowheads="1"/>
          </p:cNvSpPr>
          <p:nvPr/>
        </p:nvSpPr>
        <p:spPr bwMode="auto">
          <a:xfrm>
            <a:off x="3124200" y="2590800"/>
            <a:ext cx="2438400" cy="762000"/>
          </a:xfrm>
          <a:prstGeom prst="rect">
            <a:avLst/>
          </a:prstGeom>
          <a:solidFill>
            <a:srgbClr val="CCFFFF"/>
          </a:solidFill>
          <a:ln w="28575" algn="ctr">
            <a:solidFill>
              <a:schemeClr val="tx1"/>
            </a:solidFill>
            <a:miter lim="800000"/>
            <a:headEnd/>
            <a:tailEnd/>
          </a:ln>
          <a:effectLst/>
          <a:extLst/>
        </p:spPr>
        <p:txBody>
          <a:bodyPr wrap="none" anchor="ctr"/>
          <a:lstStyle/>
          <a:p>
            <a:pPr algn="ctr" eaLnBrk="0" hangingPunct="0"/>
            <a:r>
              <a:rPr lang="en-US" dirty="0"/>
              <a:t>Rename/ROB/</a:t>
            </a:r>
            <a:br>
              <a:rPr lang="en-US" dirty="0"/>
            </a:br>
            <a:r>
              <a:rPr lang="en-US" dirty="0"/>
              <a:t>MOB/RS</a:t>
            </a:r>
          </a:p>
        </p:txBody>
      </p:sp>
      <p:sp>
        <p:nvSpPr>
          <p:cNvPr id="182279" name="Rectangle 7"/>
          <p:cNvSpPr>
            <a:spLocks noChangeArrowheads="1"/>
          </p:cNvSpPr>
          <p:nvPr/>
        </p:nvSpPr>
        <p:spPr bwMode="auto">
          <a:xfrm>
            <a:off x="3124200" y="3352800"/>
            <a:ext cx="2438400" cy="381000"/>
          </a:xfrm>
          <a:prstGeom prst="rect">
            <a:avLst/>
          </a:prstGeom>
          <a:solidFill>
            <a:srgbClr val="CCFFFF"/>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RS/Schedule</a:t>
            </a:r>
          </a:p>
        </p:txBody>
      </p:sp>
      <p:sp>
        <p:nvSpPr>
          <p:cNvPr id="182280" name="Rectangle 8"/>
          <p:cNvSpPr>
            <a:spLocks noChangeArrowheads="1"/>
          </p:cNvSpPr>
          <p:nvPr/>
        </p:nvSpPr>
        <p:spPr bwMode="auto">
          <a:xfrm>
            <a:off x="3124200" y="3733800"/>
            <a:ext cx="24384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Execute/Mem</a:t>
            </a:r>
          </a:p>
        </p:txBody>
      </p:sp>
      <p:sp>
        <p:nvSpPr>
          <p:cNvPr id="182281" name="Rectangle 9"/>
          <p:cNvSpPr>
            <a:spLocks noChangeArrowheads="1"/>
          </p:cNvSpPr>
          <p:nvPr/>
        </p:nvSpPr>
        <p:spPr bwMode="auto">
          <a:xfrm>
            <a:off x="3124200" y="4114800"/>
            <a:ext cx="24384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WB</a:t>
            </a:r>
          </a:p>
        </p:txBody>
      </p:sp>
      <p:sp>
        <p:nvSpPr>
          <p:cNvPr id="182282" name="Rectangle 10"/>
          <p:cNvSpPr>
            <a:spLocks noChangeArrowheads="1"/>
          </p:cNvSpPr>
          <p:nvPr/>
        </p:nvSpPr>
        <p:spPr bwMode="auto">
          <a:xfrm>
            <a:off x="3124200" y="4495800"/>
            <a:ext cx="2438400" cy="381000"/>
          </a:xfrm>
          <a:prstGeom prst="rect">
            <a:avLst/>
          </a:prstGeom>
          <a:solidFill>
            <a:srgbClr val="CCFFFF"/>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Retire</a:t>
            </a:r>
          </a:p>
        </p:txBody>
      </p:sp>
      <p:sp>
        <p:nvSpPr>
          <p:cNvPr id="182283" name="Text Box 11"/>
          <p:cNvSpPr txBox="1">
            <a:spLocks noChangeArrowheads="1"/>
          </p:cNvSpPr>
          <p:nvPr/>
        </p:nvSpPr>
        <p:spPr bwMode="auto">
          <a:xfrm>
            <a:off x="782638" y="5754688"/>
            <a:ext cx="63881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t>Retire stage also known as </a:t>
            </a:r>
            <a:r>
              <a:rPr lang="en-US" i="1"/>
              <a:t>commit</a:t>
            </a:r>
            <a:r>
              <a:rPr lang="en-US"/>
              <a:t> or </a:t>
            </a:r>
            <a:r>
              <a:rPr lang="en-US" i="1"/>
              <a:t>gradute</a:t>
            </a:r>
            <a:endParaRPr lang="en-US"/>
          </a:p>
        </p:txBody>
      </p:sp>
    </p:spTree>
    <p:extLst>
      <p:ext uri="{BB962C8B-B14F-4D97-AF65-F5344CB8AC3E}">
        <p14:creationId xmlns:p14="http://schemas.microsoft.com/office/powerpoint/2010/main" val="2241817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4178" name="Rectangle 2"/>
          <p:cNvSpPr>
            <a:spLocks noGrp="1" noChangeArrowheads="1"/>
          </p:cNvSpPr>
          <p:nvPr>
            <p:ph type="title"/>
          </p:nvPr>
        </p:nvSpPr>
        <p:spPr/>
        <p:txBody>
          <a:bodyPr/>
          <a:lstStyle/>
          <a:p>
            <a:r>
              <a:rPr lang="en-US" dirty="0"/>
              <a:t>Alternative:</a:t>
            </a:r>
            <a:br>
              <a:rPr lang="en-US" dirty="0"/>
            </a:br>
            <a:r>
              <a:rPr lang="en-US" dirty="0"/>
              <a:t>Explicit Register Renaming</a:t>
            </a:r>
          </a:p>
        </p:txBody>
      </p:sp>
      <p:sp>
        <p:nvSpPr>
          <p:cNvPr id="1074198" name="Rectangle 22"/>
          <p:cNvSpPr>
            <a:spLocks noGrp="1" noChangeArrowheads="1"/>
          </p:cNvSpPr>
          <p:nvPr>
            <p:ph idx="1"/>
          </p:nvPr>
        </p:nvSpPr>
        <p:spPr>
          <a:xfrm>
            <a:off x="457200" y="1433513"/>
            <a:ext cx="4664075" cy="5408613"/>
          </a:xfrm>
        </p:spPr>
        <p:txBody>
          <a:bodyPr/>
          <a:lstStyle/>
          <a:p>
            <a:pPr>
              <a:lnSpc>
                <a:spcPct val="90000"/>
              </a:lnSpc>
            </a:pPr>
            <a:r>
              <a:rPr lang="en-US" sz="2200" dirty="0"/>
              <a:t>No architectural registers, only physical registers</a:t>
            </a:r>
          </a:p>
          <a:p>
            <a:pPr>
              <a:lnSpc>
                <a:spcPct val="90000"/>
              </a:lnSpc>
            </a:pPr>
            <a:r>
              <a:rPr lang="en-US" sz="2200" dirty="0"/>
              <a:t>Use more physical registers than ISA supports</a:t>
            </a:r>
          </a:p>
          <a:p>
            <a:pPr>
              <a:lnSpc>
                <a:spcPct val="90000"/>
              </a:lnSpc>
            </a:pPr>
            <a:r>
              <a:rPr lang="en-US" sz="2200" dirty="0"/>
              <a:t>Supports in-order view of register values</a:t>
            </a:r>
          </a:p>
          <a:p>
            <a:pPr>
              <a:lnSpc>
                <a:spcPct val="90000"/>
              </a:lnSpc>
            </a:pPr>
            <a:r>
              <a:rPr lang="en-US" sz="2200" dirty="0"/>
              <a:t>Single register file, simpler</a:t>
            </a:r>
          </a:p>
          <a:p>
            <a:pPr>
              <a:lnSpc>
                <a:spcPct val="90000"/>
              </a:lnSpc>
            </a:pPr>
            <a:r>
              <a:rPr lang="en-US" sz="2200" dirty="0"/>
              <a:t>Used in MIPS R10000, Alpha 21264,  and with many modern processors</a:t>
            </a:r>
          </a:p>
          <a:p>
            <a:pPr>
              <a:lnSpc>
                <a:spcPct val="90000"/>
              </a:lnSpc>
              <a:buFont typeface="Wingdings" pitchFamily="2" charset="2"/>
              <a:buNone/>
            </a:pPr>
            <a:endParaRPr lang="en-US" sz="2200" dirty="0"/>
          </a:p>
          <a:p>
            <a:pPr>
              <a:lnSpc>
                <a:spcPct val="90000"/>
              </a:lnSpc>
            </a:pPr>
            <a:r>
              <a:rPr lang="en-US" sz="2200" dirty="0"/>
              <a:t>Architectural register mapping is a lookup table</a:t>
            </a:r>
          </a:p>
          <a:p>
            <a:pPr lvl="1">
              <a:lnSpc>
                <a:spcPct val="90000"/>
              </a:lnSpc>
            </a:pPr>
            <a:r>
              <a:rPr lang="en-US" sz="2000" dirty="0"/>
              <a:t>Committed or uncommitted</a:t>
            </a:r>
          </a:p>
          <a:p>
            <a:pPr lvl="1">
              <a:lnSpc>
                <a:spcPct val="90000"/>
              </a:lnSpc>
            </a:pPr>
            <a:r>
              <a:rPr lang="en-US" sz="2000" dirty="0"/>
              <a:t>Valid or not</a:t>
            </a:r>
          </a:p>
          <a:p>
            <a:pPr lvl="1">
              <a:lnSpc>
                <a:spcPct val="90000"/>
              </a:lnSpc>
            </a:pPr>
            <a:r>
              <a:rPr lang="en-US" sz="2000" dirty="0"/>
              <a:t>Can committed be invalid?</a:t>
            </a:r>
          </a:p>
        </p:txBody>
      </p:sp>
      <p:sp>
        <p:nvSpPr>
          <p:cNvPr id="29" name="Slide Number Placeholder 6"/>
          <p:cNvSpPr>
            <a:spLocks noGrp="1"/>
          </p:cNvSpPr>
          <p:nvPr>
            <p:ph type="sldNum" idx="12"/>
          </p:nvPr>
        </p:nvSpPr>
        <p:spPr/>
        <p:txBody>
          <a:bodyPr/>
          <a:lstStyle/>
          <a:p>
            <a:fld id="{C30DEC1A-2304-4559-8614-A128E859448F}" type="slidenum">
              <a:rPr lang="en-US" altLang="en-US"/>
              <a:pPr/>
              <a:t>13</a:t>
            </a:fld>
            <a:endParaRPr lang="en-US" altLang="en-US"/>
          </a:p>
        </p:txBody>
      </p:sp>
      <p:sp>
        <p:nvSpPr>
          <p:cNvPr id="28" name="Footer Placeholder 5"/>
          <p:cNvSpPr>
            <a:spLocks noGrp="1"/>
          </p:cNvSpPr>
          <p:nvPr>
            <p:ph type="ftr" idx="3"/>
          </p:nvPr>
        </p:nvSpPr>
        <p:spPr>
          <a:prstGeom prst="rect">
            <a:avLst/>
          </a:prstGeom>
        </p:spPr>
        <p:txBody>
          <a:bodyPr/>
          <a:lstStyle/>
          <a:p>
            <a:r>
              <a:rPr lang="fi-FI" altLang="en-US"/>
              <a:t>(c) Derek Chiou &amp; Mattan Erez &amp; Dam Sunwoo</a:t>
            </a:r>
            <a:endParaRPr lang="en-US" altLang="en-US"/>
          </a:p>
        </p:txBody>
      </p:sp>
      <p:sp>
        <p:nvSpPr>
          <p:cNvPr id="1074218" name="Rectangle 42"/>
          <p:cNvSpPr>
            <a:spLocks noChangeArrowheads="1"/>
          </p:cNvSpPr>
          <p:nvPr/>
        </p:nvSpPr>
        <p:spPr bwMode="auto">
          <a:xfrm>
            <a:off x="7940675" y="1295400"/>
            <a:ext cx="228600" cy="381000"/>
          </a:xfrm>
          <a:prstGeom prst="rect">
            <a:avLst/>
          </a:prstGeom>
          <a:noFill/>
          <a:ln w="9525" algn="ctr">
            <a:solidFill>
              <a:schemeClr val="tx1"/>
            </a:solidFill>
            <a:miter lim="800000"/>
            <a:headEnd/>
            <a:tailEnd/>
          </a:ln>
          <a:effectLst/>
        </p:spPr>
        <p:txBody>
          <a:bodyPr wrap="none" anchor="ctr"/>
          <a:lstStyle/>
          <a:p>
            <a:pPr algn="ctr"/>
            <a:r>
              <a:rPr lang="en-US" dirty="0"/>
              <a:t>C</a:t>
            </a:r>
          </a:p>
        </p:txBody>
      </p:sp>
      <p:sp>
        <p:nvSpPr>
          <p:cNvPr id="1074219" name="Rectangle 43"/>
          <p:cNvSpPr>
            <a:spLocks noChangeArrowheads="1"/>
          </p:cNvSpPr>
          <p:nvPr/>
        </p:nvSpPr>
        <p:spPr bwMode="auto">
          <a:xfrm>
            <a:off x="7940675" y="1676400"/>
            <a:ext cx="228600" cy="381000"/>
          </a:xfrm>
          <a:prstGeom prst="rect">
            <a:avLst/>
          </a:prstGeom>
          <a:noFill/>
          <a:ln w="9525" algn="ctr">
            <a:solidFill>
              <a:schemeClr val="tx1"/>
            </a:solidFill>
            <a:miter lim="800000"/>
            <a:headEnd/>
            <a:tailEnd/>
          </a:ln>
          <a:effectLst/>
        </p:spPr>
        <p:txBody>
          <a:bodyPr wrap="none" anchor="ctr"/>
          <a:lstStyle/>
          <a:p>
            <a:pPr algn="ctr"/>
            <a:r>
              <a:rPr lang="en-US" dirty="0"/>
              <a:t>U</a:t>
            </a:r>
          </a:p>
        </p:txBody>
      </p:sp>
      <p:sp>
        <p:nvSpPr>
          <p:cNvPr id="1074220" name="Rectangle 44"/>
          <p:cNvSpPr>
            <a:spLocks noChangeArrowheads="1"/>
          </p:cNvSpPr>
          <p:nvPr/>
        </p:nvSpPr>
        <p:spPr bwMode="auto">
          <a:xfrm>
            <a:off x="7940675" y="2057400"/>
            <a:ext cx="228600" cy="381000"/>
          </a:xfrm>
          <a:prstGeom prst="rect">
            <a:avLst/>
          </a:prstGeom>
          <a:noFill/>
          <a:ln w="9525" algn="ctr">
            <a:solidFill>
              <a:schemeClr val="tx1"/>
            </a:solidFill>
            <a:miter lim="800000"/>
            <a:headEnd/>
            <a:tailEnd/>
          </a:ln>
          <a:effectLst/>
        </p:spPr>
        <p:txBody>
          <a:bodyPr wrap="none" anchor="ctr"/>
          <a:lstStyle/>
          <a:p>
            <a:pPr algn="ctr"/>
            <a:r>
              <a:rPr lang="en-US" dirty="0"/>
              <a:t>C</a:t>
            </a:r>
          </a:p>
        </p:txBody>
      </p:sp>
      <p:sp>
        <p:nvSpPr>
          <p:cNvPr id="1074221" name="Rectangle 45"/>
          <p:cNvSpPr>
            <a:spLocks noChangeArrowheads="1"/>
          </p:cNvSpPr>
          <p:nvPr/>
        </p:nvSpPr>
        <p:spPr bwMode="auto">
          <a:xfrm>
            <a:off x="7940675" y="2438400"/>
            <a:ext cx="228600" cy="381000"/>
          </a:xfrm>
          <a:prstGeom prst="rect">
            <a:avLst/>
          </a:prstGeom>
          <a:noFill/>
          <a:ln w="9525" algn="ctr">
            <a:solidFill>
              <a:schemeClr val="tx1"/>
            </a:solidFill>
            <a:miter lim="800000"/>
            <a:headEnd/>
            <a:tailEnd/>
          </a:ln>
          <a:effectLst/>
        </p:spPr>
        <p:txBody>
          <a:bodyPr wrap="none" anchor="ctr"/>
          <a:lstStyle/>
          <a:p>
            <a:pPr algn="ctr"/>
            <a:r>
              <a:rPr lang="en-US" dirty="0"/>
              <a:t>U</a:t>
            </a:r>
          </a:p>
        </p:txBody>
      </p:sp>
      <p:sp>
        <p:nvSpPr>
          <p:cNvPr id="1074222" name="Rectangle 46"/>
          <p:cNvSpPr>
            <a:spLocks noChangeArrowheads="1"/>
          </p:cNvSpPr>
          <p:nvPr/>
        </p:nvSpPr>
        <p:spPr bwMode="auto">
          <a:xfrm>
            <a:off x="5121275" y="1295400"/>
            <a:ext cx="533400" cy="381000"/>
          </a:xfrm>
          <a:prstGeom prst="rect">
            <a:avLst/>
          </a:prstGeom>
          <a:noFill/>
          <a:ln w="9525" algn="ctr">
            <a:noFill/>
            <a:miter lim="800000"/>
            <a:headEnd/>
            <a:tailEnd/>
          </a:ln>
          <a:effectLst/>
        </p:spPr>
        <p:txBody>
          <a:bodyPr wrap="none" anchor="ctr"/>
          <a:lstStyle/>
          <a:p>
            <a:r>
              <a:rPr lang="en-US"/>
              <a:t>R0</a:t>
            </a:r>
          </a:p>
        </p:txBody>
      </p:sp>
      <p:sp>
        <p:nvSpPr>
          <p:cNvPr id="1074223" name="Rectangle 47"/>
          <p:cNvSpPr>
            <a:spLocks noChangeArrowheads="1"/>
          </p:cNvSpPr>
          <p:nvPr/>
        </p:nvSpPr>
        <p:spPr bwMode="auto">
          <a:xfrm>
            <a:off x="5121275" y="1676400"/>
            <a:ext cx="533400" cy="381000"/>
          </a:xfrm>
          <a:prstGeom prst="rect">
            <a:avLst/>
          </a:prstGeom>
          <a:noFill/>
          <a:ln w="9525" algn="ctr">
            <a:noFill/>
            <a:miter lim="800000"/>
            <a:headEnd/>
            <a:tailEnd/>
          </a:ln>
          <a:effectLst/>
        </p:spPr>
        <p:txBody>
          <a:bodyPr wrap="none" anchor="ctr"/>
          <a:lstStyle/>
          <a:p>
            <a:r>
              <a:rPr lang="en-US"/>
              <a:t>R1</a:t>
            </a:r>
          </a:p>
        </p:txBody>
      </p:sp>
      <p:sp>
        <p:nvSpPr>
          <p:cNvPr id="1074224" name="Rectangle 48"/>
          <p:cNvSpPr>
            <a:spLocks noChangeArrowheads="1"/>
          </p:cNvSpPr>
          <p:nvPr/>
        </p:nvSpPr>
        <p:spPr bwMode="auto">
          <a:xfrm>
            <a:off x="5121275" y="2057400"/>
            <a:ext cx="533400" cy="381000"/>
          </a:xfrm>
          <a:prstGeom prst="rect">
            <a:avLst/>
          </a:prstGeom>
          <a:noFill/>
          <a:ln w="9525" algn="ctr">
            <a:noFill/>
            <a:miter lim="800000"/>
            <a:headEnd/>
            <a:tailEnd/>
          </a:ln>
          <a:effectLst/>
        </p:spPr>
        <p:txBody>
          <a:bodyPr wrap="none" anchor="ctr"/>
          <a:lstStyle/>
          <a:p>
            <a:r>
              <a:rPr lang="en-US"/>
              <a:t>R2</a:t>
            </a:r>
          </a:p>
        </p:txBody>
      </p:sp>
      <p:sp>
        <p:nvSpPr>
          <p:cNvPr id="1074225" name="Rectangle 49"/>
          <p:cNvSpPr>
            <a:spLocks noChangeArrowheads="1"/>
          </p:cNvSpPr>
          <p:nvPr/>
        </p:nvSpPr>
        <p:spPr bwMode="auto">
          <a:xfrm>
            <a:off x="5121275" y="2438400"/>
            <a:ext cx="533400" cy="381000"/>
          </a:xfrm>
          <a:prstGeom prst="rect">
            <a:avLst/>
          </a:prstGeom>
          <a:noFill/>
          <a:ln w="9525" algn="ctr">
            <a:noFill/>
            <a:miter lim="800000"/>
            <a:headEnd/>
            <a:tailEnd/>
          </a:ln>
          <a:effectLst/>
        </p:spPr>
        <p:txBody>
          <a:bodyPr wrap="none" anchor="ctr"/>
          <a:lstStyle/>
          <a:p>
            <a:r>
              <a:rPr lang="en-US"/>
              <a:t>R3</a:t>
            </a:r>
          </a:p>
        </p:txBody>
      </p:sp>
      <p:sp>
        <p:nvSpPr>
          <p:cNvPr id="1074226" name="Rectangle 50"/>
          <p:cNvSpPr>
            <a:spLocks noChangeArrowheads="1"/>
          </p:cNvSpPr>
          <p:nvPr/>
        </p:nvSpPr>
        <p:spPr bwMode="auto">
          <a:xfrm>
            <a:off x="5654675" y="1295400"/>
            <a:ext cx="1143000" cy="381000"/>
          </a:xfrm>
          <a:prstGeom prst="rect">
            <a:avLst/>
          </a:prstGeom>
          <a:solidFill>
            <a:schemeClr val="hlink"/>
          </a:solidFill>
          <a:ln w="9525" algn="ctr">
            <a:solidFill>
              <a:schemeClr val="tx1"/>
            </a:solidFill>
            <a:miter lim="800000"/>
            <a:headEnd/>
            <a:tailEnd/>
          </a:ln>
          <a:effectLst/>
        </p:spPr>
        <p:txBody>
          <a:bodyPr wrap="none" anchor="ctr"/>
          <a:lstStyle/>
          <a:p>
            <a:r>
              <a:rPr lang="en-US"/>
              <a:t>P0</a:t>
            </a:r>
          </a:p>
        </p:txBody>
      </p:sp>
      <p:sp>
        <p:nvSpPr>
          <p:cNvPr id="1074227" name="Rectangle 51"/>
          <p:cNvSpPr>
            <a:spLocks noChangeArrowheads="1"/>
          </p:cNvSpPr>
          <p:nvPr/>
        </p:nvSpPr>
        <p:spPr bwMode="auto">
          <a:xfrm>
            <a:off x="5654675" y="1676400"/>
            <a:ext cx="1143000" cy="381000"/>
          </a:xfrm>
          <a:prstGeom prst="rect">
            <a:avLst/>
          </a:prstGeom>
          <a:noFill/>
          <a:ln w="9525" algn="ctr">
            <a:solidFill>
              <a:schemeClr val="tx1"/>
            </a:solidFill>
            <a:miter lim="800000"/>
            <a:headEnd/>
            <a:tailEnd/>
          </a:ln>
          <a:effectLst/>
        </p:spPr>
        <p:txBody>
          <a:bodyPr wrap="none" anchor="ctr"/>
          <a:lstStyle/>
          <a:p>
            <a:r>
              <a:rPr lang="en-US" dirty="0"/>
              <a:t>P7</a:t>
            </a:r>
          </a:p>
        </p:txBody>
      </p:sp>
      <p:sp>
        <p:nvSpPr>
          <p:cNvPr id="1074228" name="Rectangle 52"/>
          <p:cNvSpPr>
            <a:spLocks noChangeArrowheads="1"/>
          </p:cNvSpPr>
          <p:nvPr/>
        </p:nvSpPr>
        <p:spPr bwMode="auto">
          <a:xfrm>
            <a:off x="5654675" y="2057400"/>
            <a:ext cx="1143000" cy="381000"/>
          </a:xfrm>
          <a:prstGeom prst="rect">
            <a:avLst/>
          </a:prstGeom>
          <a:solidFill>
            <a:schemeClr val="hlink"/>
          </a:solidFill>
          <a:ln w="9525" algn="ctr">
            <a:solidFill>
              <a:schemeClr val="tx1"/>
            </a:solidFill>
            <a:miter lim="800000"/>
            <a:headEnd/>
            <a:tailEnd/>
          </a:ln>
          <a:effectLst/>
        </p:spPr>
        <p:txBody>
          <a:bodyPr wrap="none" anchor="ctr"/>
          <a:lstStyle/>
          <a:p>
            <a:r>
              <a:rPr lang="en-US"/>
              <a:t>P3</a:t>
            </a:r>
          </a:p>
        </p:txBody>
      </p:sp>
      <p:sp>
        <p:nvSpPr>
          <p:cNvPr id="1074229" name="Rectangle 53"/>
          <p:cNvSpPr>
            <a:spLocks noChangeArrowheads="1"/>
          </p:cNvSpPr>
          <p:nvPr/>
        </p:nvSpPr>
        <p:spPr bwMode="auto">
          <a:xfrm>
            <a:off x="5654675" y="2438400"/>
            <a:ext cx="1143000" cy="381000"/>
          </a:xfrm>
          <a:prstGeom prst="rect">
            <a:avLst/>
          </a:prstGeom>
          <a:noFill/>
          <a:ln w="9525" algn="ctr">
            <a:solidFill>
              <a:schemeClr val="tx1"/>
            </a:solidFill>
            <a:miter lim="800000"/>
            <a:headEnd/>
            <a:tailEnd/>
          </a:ln>
          <a:effectLst/>
        </p:spPr>
        <p:txBody>
          <a:bodyPr wrap="none" anchor="ctr"/>
          <a:lstStyle/>
          <a:p>
            <a:r>
              <a:rPr lang="en-US"/>
              <a:t>P2</a:t>
            </a:r>
          </a:p>
        </p:txBody>
      </p:sp>
      <p:sp>
        <p:nvSpPr>
          <p:cNvPr id="1074230" name="Text Box 54"/>
          <p:cNvSpPr txBox="1">
            <a:spLocks noChangeArrowheads="1"/>
          </p:cNvSpPr>
          <p:nvPr/>
        </p:nvSpPr>
        <p:spPr bwMode="auto">
          <a:xfrm>
            <a:off x="5641345" y="707229"/>
            <a:ext cx="1176925" cy="584775"/>
          </a:xfrm>
          <a:prstGeom prst="rect">
            <a:avLst/>
          </a:prstGeom>
          <a:noFill/>
          <a:ln w="9525" algn="ctr">
            <a:noFill/>
            <a:miter lim="800000"/>
            <a:headEnd/>
            <a:tailEnd/>
          </a:ln>
          <a:effectLst/>
        </p:spPr>
        <p:txBody>
          <a:bodyPr wrap="none">
            <a:spAutoFit/>
          </a:bodyPr>
          <a:lstStyle/>
          <a:p>
            <a:r>
              <a:rPr lang="en-US" sz="1600" dirty="0"/>
              <a:t>Committed</a:t>
            </a:r>
          </a:p>
          <a:p>
            <a:r>
              <a:rPr lang="en-US" sz="1600" dirty="0"/>
              <a:t>Tag</a:t>
            </a:r>
          </a:p>
        </p:txBody>
      </p:sp>
      <p:sp>
        <p:nvSpPr>
          <p:cNvPr id="1074236" name="Text Box 60"/>
          <p:cNvSpPr txBox="1">
            <a:spLocks noChangeArrowheads="1"/>
          </p:cNvSpPr>
          <p:nvPr/>
        </p:nvSpPr>
        <p:spPr bwMode="auto">
          <a:xfrm>
            <a:off x="6770935" y="723037"/>
            <a:ext cx="1393330" cy="584775"/>
          </a:xfrm>
          <a:prstGeom prst="rect">
            <a:avLst/>
          </a:prstGeom>
          <a:noFill/>
          <a:ln w="9525" algn="ctr">
            <a:noFill/>
            <a:miter lim="800000"/>
            <a:headEnd/>
            <a:tailEnd/>
          </a:ln>
          <a:effectLst/>
        </p:spPr>
        <p:txBody>
          <a:bodyPr wrap="none">
            <a:spAutoFit/>
          </a:bodyPr>
          <a:lstStyle/>
          <a:p>
            <a:r>
              <a:rPr lang="en-US" sz="1600" dirty="0"/>
              <a:t>Uncommitted</a:t>
            </a:r>
          </a:p>
          <a:p>
            <a:r>
              <a:rPr lang="en-US" sz="1600" dirty="0"/>
              <a:t>Tag</a:t>
            </a:r>
          </a:p>
        </p:txBody>
      </p:sp>
      <p:sp>
        <p:nvSpPr>
          <p:cNvPr id="1074237" name="Rectangle 61"/>
          <p:cNvSpPr>
            <a:spLocks noChangeArrowheads="1"/>
          </p:cNvSpPr>
          <p:nvPr/>
        </p:nvSpPr>
        <p:spPr bwMode="auto">
          <a:xfrm>
            <a:off x="8169275" y="1295400"/>
            <a:ext cx="228600" cy="381000"/>
          </a:xfrm>
          <a:prstGeom prst="rect">
            <a:avLst/>
          </a:prstGeom>
          <a:noFill/>
          <a:ln w="9525" algn="ctr">
            <a:solidFill>
              <a:schemeClr val="tx1"/>
            </a:solidFill>
            <a:miter lim="800000"/>
            <a:headEnd/>
            <a:tailEnd/>
          </a:ln>
          <a:effectLst/>
        </p:spPr>
        <p:txBody>
          <a:bodyPr wrap="none" anchor="ctr"/>
          <a:lstStyle/>
          <a:p>
            <a:pPr algn="ctr"/>
            <a:r>
              <a:rPr lang="en-US" dirty="0"/>
              <a:t>T</a:t>
            </a:r>
          </a:p>
        </p:txBody>
      </p:sp>
      <p:sp>
        <p:nvSpPr>
          <p:cNvPr id="1074238" name="Rectangle 62"/>
          <p:cNvSpPr>
            <a:spLocks noChangeArrowheads="1"/>
          </p:cNvSpPr>
          <p:nvPr/>
        </p:nvSpPr>
        <p:spPr bwMode="auto">
          <a:xfrm>
            <a:off x="8169275" y="1676400"/>
            <a:ext cx="228600" cy="381000"/>
          </a:xfrm>
          <a:prstGeom prst="rect">
            <a:avLst/>
          </a:prstGeom>
          <a:noFill/>
          <a:ln w="9525" algn="ctr">
            <a:solidFill>
              <a:schemeClr val="tx1"/>
            </a:solidFill>
            <a:miter lim="800000"/>
            <a:headEnd/>
            <a:tailEnd/>
          </a:ln>
          <a:effectLst/>
        </p:spPr>
        <p:txBody>
          <a:bodyPr wrap="none" anchor="ctr"/>
          <a:lstStyle/>
          <a:p>
            <a:pPr algn="ctr"/>
            <a:r>
              <a:rPr lang="en-US"/>
              <a:t>F</a:t>
            </a:r>
          </a:p>
        </p:txBody>
      </p:sp>
      <p:sp>
        <p:nvSpPr>
          <p:cNvPr id="1074239" name="Rectangle 63"/>
          <p:cNvSpPr>
            <a:spLocks noChangeArrowheads="1"/>
          </p:cNvSpPr>
          <p:nvPr/>
        </p:nvSpPr>
        <p:spPr bwMode="auto">
          <a:xfrm>
            <a:off x="8169275" y="2057400"/>
            <a:ext cx="228600" cy="381000"/>
          </a:xfrm>
          <a:prstGeom prst="rect">
            <a:avLst/>
          </a:prstGeom>
          <a:noFill/>
          <a:ln w="9525" algn="ctr">
            <a:solidFill>
              <a:schemeClr val="tx1"/>
            </a:solidFill>
            <a:miter lim="800000"/>
            <a:headEnd/>
            <a:tailEnd/>
          </a:ln>
          <a:effectLst/>
        </p:spPr>
        <p:txBody>
          <a:bodyPr wrap="none" anchor="ctr"/>
          <a:lstStyle/>
          <a:p>
            <a:pPr algn="ctr"/>
            <a:r>
              <a:rPr lang="en-US" dirty="0"/>
              <a:t>T</a:t>
            </a:r>
          </a:p>
        </p:txBody>
      </p:sp>
      <p:sp>
        <p:nvSpPr>
          <p:cNvPr id="1074240" name="Rectangle 64"/>
          <p:cNvSpPr>
            <a:spLocks noChangeArrowheads="1"/>
          </p:cNvSpPr>
          <p:nvPr/>
        </p:nvSpPr>
        <p:spPr bwMode="auto">
          <a:xfrm>
            <a:off x="8169275" y="2438400"/>
            <a:ext cx="228600" cy="381000"/>
          </a:xfrm>
          <a:prstGeom prst="rect">
            <a:avLst/>
          </a:prstGeom>
          <a:noFill/>
          <a:ln w="9525" algn="ctr">
            <a:solidFill>
              <a:schemeClr val="tx1"/>
            </a:solidFill>
            <a:miter lim="800000"/>
            <a:headEnd/>
            <a:tailEnd/>
          </a:ln>
          <a:effectLst/>
        </p:spPr>
        <p:txBody>
          <a:bodyPr wrap="none" anchor="ctr"/>
          <a:lstStyle/>
          <a:p>
            <a:pPr algn="ctr"/>
            <a:r>
              <a:rPr lang="en-US"/>
              <a:t>T</a:t>
            </a:r>
          </a:p>
        </p:txBody>
      </p:sp>
      <p:sp>
        <p:nvSpPr>
          <p:cNvPr id="1074241" name="Text Box 65"/>
          <p:cNvSpPr txBox="1">
            <a:spLocks noChangeArrowheads="1"/>
          </p:cNvSpPr>
          <p:nvPr/>
        </p:nvSpPr>
        <p:spPr bwMode="auto">
          <a:xfrm>
            <a:off x="8289668" y="800501"/>
            <a:ext cx="736868" cy="338554"/>
          </a:xfrm>
          <a:prstGeom prst="rect">
            <a:avLst/>
          </a:prstGeom>
          <a:noFill/>
          <a:ln w="9525" algn="ctr">
            <a:noFill/>
            <a:miter lim="800000"/>
            <a:headEnd/>
            <a:tailEnd/>
          </a:ln>
          <a:effectLst/>
        </p:spPr>
        <p:txBody>
          <a:bodyPr wrap="none">
            <a:spAutoFit/>
          </a:bodyPr>
          <a:lstStyle/>
          <a:p>
            <a:r>
              <a:rPr lang="en-US" sz="1600" dirty="0"/>
              <a:t>Valid?</a:t>
            </a:r>
          </a:p>
        </p:txBody>
      </p:sp>
      <p:sp>
        <p:nvSpPr>
          <p:cNvPr id="1074244" name="Rectangle 68"/>
          <p:cNvSpPr>
            <a:spLocks noChangeArrowheads="1"/>
          </p:cNvSpPr>
          <p:nvPr/>
        </p:nvSpPr>
        <p:spPr bwMode="auto">
          <a:xfrm>
            <a:off x="6797675" y="1295400"/>
            <a:ext cx="1143000" cy="381000"/>
          </a:xfrm>
          <a:prstGeom prst="rect">
            <a:avLst/>
          </a:prstGeom>
          <a:noFill/>
          <a:ln w="9525" algn="ctr">
            <a:solidFill>
              <a:schemeClr val="tx1"/>
            </a:solidFill>
            <a:miter lim="800000"/>
            <a:headEnd/>
            <a:tailEnd/>
          </a:ln>
          <a:effectLst/>
        </p:spPr>
        <p:txBody>
          <a:bodyPr wrap="none" anchor="ctr"/>
          <a:lstStyle/>
          <a:p>
            <a:r>
              <a:rPr lang="en-US"/>
              <a:t>P4</a:t>
            </a:r>
          </a:p>
        </p:txBody>
      </p:sp>
      <p:sp>
        <p:nvSpPr>
          <p:cNvPr id="1074245" name="Rectangle 69"/>
          <p:cNvSpPr>
            <a:spLocks noChangeArrowheads="1"/>
          </p:cNvSpPr>
          <p:nvPr/>
        </p:nvSpPr>
        <p:spPr bwMode="auto">
          <a:xfrm>
            <a:off x="6797675" y="1676400"/>
            <a:ext cx="1143000" cy="381000"/>
          </a:xfrm>
          <a:prstGeom prst="rect">
            <a:avLst/>
          </a:prstGeom>
          <a:solidFill>
            <a:schemeClr val="hlink"/>
          </a:solidFill>
          <a:ln w="9525" algn="ctr">
            <a:solidFill>
              <a:schemeClr val="tx1"/>
            </a:solidFill>
            <a:miter lim="800000"/>
            <a:headEnd/>
            <a:tailEnd/>
          </a:ln>
          <a:effectLst/>
        </p:spPr>
        <p:txBody>
          <a:bodyPr wrap="none" anchor="ctr"/>
          <a:lstStyle/>
          <a:p>
            <a:r>
              <a:rPr lang="en-US" dirty="0"/>
              <a:t>P1</a:t>
            </a:r>
          </a:p>
        </p:txBody>
      </p:sp>
      <p:sp>
        <p:nvSpPr>
          <p:cNvPr id="1074246" name="Rectangle 70"/>
          <p:cNvSpPr>
            <a:spLocks noChangeArrowheads="1"/>
          </p:cNvSpPr>
          <p:nvPr/>
        </p:nvSpPr>
        <p:spPr bwMode="auto">
          <a:xfrm>
            <a:off x="6797675" y="2057400"/>
            <a:ext cx="1143000" cy="381000"/>
          </a:xfrm>
          <a:prstGeom prst="rect">
            <a:avLst/>
          </a:prstGeom>
          <a:noFill/>
          <a:ln w="9525" algn="ctr">
            <a:solidFill>
              <a:schemeClr val="tx1"/>
            </a:solidFill>
            <a:miter lim="800000"/>
            <a:headEnd/>
            <a:tailEnd/>
          </a:ln>
          <a:effectLst/>
        </p:spPr>
        <p:txBody>
          <a:bodyPr wrap="none" anchor="ctr"/>
          <a:lstStyle/>
          <a:p>
            <a:r>
              <a:rPr lang="en-US" dirty="0"/>
              <a:t>P5</a:t>
            </a:r>
          </a:p>
        </p:txBody>
      </p:sp>
      <p:sp>
        <p:nvSpPr>
          <p:cNvPr id="1074247" name="Rectangle 71"/>
          <p:cNvSpPr>
            <a:spLocks noChangeArrowheads="1"/>
          </p:cNvSpPr>
          <p:nvPr/>
        </p:nvSpPr>
        <p:spPr bwMode="auto">
          <a:xfrm>
            <a:off x="6797675" y="2438400"/>
            <a:ext cx="1143000" cy="381000"/>
          </a:xfrm>
          <a:prstGeom prst="rect">
            <a:avLst/>
          </a:prstGeom>
          <a:solidFill>
            <a:schemeClr val="hlink"/>
          </a:solidFill>
          <a:ln w="9525" algn="ctr">
            <a:solidFill>
              <a:schemeClr val="tx1"/>
            </a:solidFill>
            <a:miter lim="800000"/>
            <a:headEnd/>
            <a:tailEnd/>
          </a:ln>
          <a:effectLst/>
        </p:spPr>
        <p:txBody>
          <a:bodyPr wrap="none" anchor="ctr"/>
          <a:lstStyle/>
          <a:p>
            <a:r>
              <a:rPr lang="en-US" dirty="0"/>
              <a:t>P6</a:t>
            </a:r>
          </a:p>
        </p:txBody>
      </p:sp>
      <p:sp>
        <p:nvSpPr>
          <p:cNvPr id="56" name="Text Box 76"/>
          <p:cNvSpPr txBox="1">
            <a:spLocks noChangeArrowheads="1"/>
          </p:cNvSpPr>
          <p:nvPr/>
        </p:nvSpPr>
        <p:spPr bwMode="auto">
          <a:xfrm>
            <a:off x="7162800" y="3200400"/>
            <a:ext cx="668338" cy="336550"/>
          </a:xfrm>
          <a:prstGeom prst="rect">
            <a:avLst/>
          </a:prstGeom>
          <a:noFill/>
          <a:ln w="9525" algn="ctr">
            <a:noFill/>
            <a:miter lim="800000"/>
            <a:headEnd/>
            <a:tailEnd/>
          </a:ln>
          <a:effectLst/>
        </p:spPr>
        <p:txBody>
          <a:bodyPr wrap="none">
            <a:spAutoFit/>
          </a:bodyPr>
          <a:lstStyle/>
          <a:p>
            <a:r>
              <a:rPr lang="en-US" sz="1600"/>
              <a:t>value</a:t>
            </a:r>
          </a:p>
        </p:txBody>
      </p:sp>
      <p:sp>
        <p:nvSpPr>
          <p:cNvPr id="58" name="Rectangle 83"/>
          <p:cNvSpPr>
            <a:spLocks noChangeArrowheads="1"/>
          </p:cNvSpPr>
          <p:nvPr/>
        </p:nvSpPr>
        <p:spPr bwMode="auto">
          <a:xfrm>
            <a:off x="6934200" y="3581400"/>
            <a:ext cx="1066800" cy="381000"/>
          </a:xfrm>
          <a:prstGeom prst="rect">
            <a:avLst/>
          </a:prstGeom>
          <a:noFill/>
          <a:ln w="9525" algn="ctr">
            <a:solidFill>
              <a:schemeClr val="tx1"/>
            </a:solidFill>
            <a:miter lim="800000"/>
            <a:headEnd/>
            <a:tailEnd/>
          </a:ln>
          <a:effectLst/>
        </p:spPr>
        <p:txBody>
          <a:bodyPr wrap="none" anchor="ctr"/>
          <a:lstStyle/>
          <a:p>
            <a:endParaRPr lang="en-US"/>
          </a:p>
        </p:txBody>
      </p:sp>
      <p:sp>
        <p:nvSpPr>
          <p:cNvPr id="59" name="Rectangle 84"/>
          <p:cNvSpPr>
            <a:spLocks noChangeArrowheads="1"/>
          </p:cNvSpPr>
          <p:nvPr/>
        </p:nvSpPr>
        <p:spPr bwMode="auto">
          <a:xfrm>
            <a:off x="6934200" y="3962400"/>
            <a:ext cx="1066800" cy="381000"/>
          </a:xfrm>
          <a:prstGeom prst="rect">
            <a:avLst/>
          </a:prstGeom>
          <a:noFill/>
          <a:ln w="9525" algn="ctr">
            <a:solidFill>
              <a:schemeClr val="tx1"/>
            </a:solidFill>
            <a:miter lim="800000"/>
            <a:headEnd/>
            <a:tailEnd/>
          </a:ln>
          <a:effectLst/>
        </p:spPr>
        <p:txBody>
          <a:bodyPr wrap="none" anchor="ctr"/>
          <a:lstStyle/>
          <a:p>
            <a:endParaRPr lang="en-US"/>
          </a:p>
        </p:txBody>
      </p:sp>
      <p:sp>
        <p:nvSpPr>
          <p:cNvPr id="60" name="Rectangle 85"/>
          <p:cNvSpPr>
            <a:spLocks noChangeArrowheads="1"/>
          </p:cNvSpPr>
          <p:nvPr/>
        </p:nvSpPr>
        <p:spPr bwMode="auto">
          <a:xfrm>
            <a:off x="6934200" y="4343400"/>
            <a:ext cx="1066800" cy="381000"/>
          </a:xfrm>
          <a:prstGeom prst="rect">
            <a:avLst/>
          </a:prstGeom>
          <a:noFill/>
          <a:ln w="9525" algn="ctr">
            <a:solidFill>
              <a:schemeClr val="tx1"/>
            </a:solidFill>
            <a:miter lim="800000"/>
            <a:headEnd/>
            <a:tailEnd/>
          </a:ln>
          <a:effectLst/>
        </p:spPr>
        <p:txBody>
          <a:bodyPr wrap="none" anchor="ctr"/>
          <a:lstStyle/>
          <a:p>
            <a:endParaRPr lang="en-US"/>
          </a:p>
        </p:txBody>
      </p:sp>
      <p:sp>
        <p:nvSpPr>
          <p:cNvPr id="61" name="Rectangle 86"/>
          <p:cNvSpPr>
            <a:spLocks noChangeArrowheads="1"/>
          </p:cNvSpPr>
          <p:nvPr/>
        </p:nvSpPr>
        <p:spPr bwMode="auto">
          <a:xfrm>
            <a:off x="6934200" y="4724400"/>
            <a:ext cx="1066800" cy="381000"/>
          </a:xfrm>
          <a:prstGeom prst="rect">
            <a:avLst/>
          </a:prstGeom>
          <a:noFill/>
          <a:ln w="9525" algn="ctr">
            <a:solidFill>
              <a:schemeClr val="tx1"/>
            </a:solidFill>
            <a:miter lim="800000"/>
            <a:headEnd/>
            <a:tailEnd/>
          </a:ln>
          <a:effectLst/>
        </p:spPr>
        <p:txBody>
          <a:bodyPr wrap="none" anchor="ctr"/>
          <a:lstStyle/>
          <a:p>
            <a:endParaRPr lang="en-US"/>
          </a:p>
        </p:txBody>
      </p:sp>
      <p:sp>
        <p:nvSpPr>
          <p:cNvPr id="62" name="Rectangle 87"/>
          <p:cNvSpPr>
            <a:spLocks noChangeArrowheads="1"/>
          </p:cNvSpPr>
          <p:nvPr/>
        </p:nvSpPr>
        <p:spPr bwMode="auto">
          <a:xfrm>
            <a:off x="6934200" y="5105400"/>
            <a:ext cx="1066800" cy="381000"/>
          </a:xfrm>
          <a:prstGeom prst="rect">
            <a:avLst/>
          </a:prstGeom>
          <a:noFill/>
          <a:ln w="9525" algn="ctr">
            <a:solidFill>
              <a:schemeClr val="tx1"/>
            </a:solidFill>
            <a:miter lim="800000"/>
            <a:headEnd/>
            <a:tailEnd/>
          </a:ln>
          <a:effectLst/>
        </p:spPr>
        <p:txBody>
          <a:bodyPr wrap="none" anchor="ctr"/>
          <a:lstStyle/>
          <a:p>
            <a:endParaRPr lang="en-US"/>
          </a:p>
        </p:txBody>
      </p:sp>
      <p:sp>
        <p:nvSpPr>
          <p:cNvPr id="63" name="Rectangle 88"/>
          <p:cNvSpPr>
            <a:spLocks noChangeArrowheads="1"/>
          </p:cNvSpPr>
          <p:nvPr/>
        </p:nvSpPr>
        <p:spPr bwMode="auto">
          <a:xfrm>
            <a:off x="6934200" y="5486400"/>
            <a:ext cx="1066800" cy="381000"/>
          </a:xfrm>
          <a:prstGeom prst="rect">
            <a:avLst/>
          </a:prstGeom>
          <a:noFill/>
          <a:ln w="9525" algn="ctr">
            <a:solidFill>
              <a:schemeClr val="tx1"/>
            </a:solidFill>
            <a:miter lim="800000"/>
            <a:headEnd/>
            <a:tailEnd/>
          </a:ln>
          <a:effectLst/>
        </p:spPr>
        <p:txBody>
          <a:bodyPr wrap="none" anchor="ctr"/>
          <a:lstStyle/>
          <a:p>
            <a:endParaRPr lang="en-US"/>
          </a:p>
        </p:txBody>
      </p:sp>
      <p:sp>
        <p:nvSpPr>
          <p:cNvPr id="64" name="Rectangle 89"/>
          <p:cNvSpPr>
            <a:spLocks noChangeArrowheads="1"/>
          </p:cNvSpPr>
          <p:nvPr/>
        </p:nvSpPr>
        <p:spPr bwMode="auto">
          <a:xfrm>
            <a:off x="6934200" y="5867400"/>
            <a:ext cx="1066800" cy="381000"/>
          </a:xfrm>
          <a:prstGeom prst="rect">
            <a:avLst/>
          </a:prstGeom>
          <a:noFill/>
          <a:ln w="9525" algn="ctr">
            <a:solidFill>
              <a:schemeClr val="tx1"/>
            </a:solidFill>
            <a:miter lim="800000"/>
            <a:headEnd/>
            <a:tailEnd/>
          </a:ln>
          <a:effectLst/>
        </p:spPr>
        <p:txBody>
          <a:bodyPr wrap="none" anchor="ctr"/>
          <a:lstStyle/>
          <a:p>
            <a:endParaRPr lang="en-US"/>
          </a:p>
        </p:txBody>
      </p:sp>
      <p:sp>
        <p:nvSpPr>
          <p:cNvPr id="65" name="Rectangle 90"/>
          <p:cNvSpPr>
            <a:spLocks noChangeArrowheads="1"/>
          </p:cNvSpPr>
          <p:nvPr/>
        </p:nvSpPr>
        <p:spPr bwMode="auto">
          <a:xfrm>
            <a:off x="6934200" y="6248400"/>
            <a:ext cx="1066800" cy="381000"/>
          </a:xfrm>
          <a:prstGeom prst="rect">
            <a:avLst/>
          </a:prstGeom>
          <a:noFill/>
          <a:ln w="9525" algn="ctr">
            <a:solidFill>
              <a:schemeClr val="tx1"/>
            </a:solidFill>
            <a:miter lim="800000"/>
            <a:headEnd/>
            <a:tailEnd/>
          </a:ln>
          <a:effectLst/>
        </p:spPr>
        <p:txBody>
          <a:bodyPr wrap="none" anchor="ctr"/>
          <a:lstStyle/>
          <a:p>
            <a:endParaRPr lang="en-US"/>
          </a:p>
        </p:txBody>
      </p:sp>
      <p:sp>
        <p:nvSpPr>
          <p:cNvPr id="66" name="Rectangle 91"/>
          <p:cNvSpPr>
            <a:spLocks noChangeArrowheads="1"/>
          </p:cNvSpPr>
          <p:nvPr/>
        </p:nvSpPr>
        <p:spPr bwMode="auto">
          <a:xfrm>
            <a:off x="6400800" y="3581400"/>
            <a:ext cx="533400" cy="381000"/>
          </a:xfrm>
          <a:prstGeom prst="rect">
            <a:avLst/>
          </a:prstGeom>
          <a:noFill/>
          <a:ln w="9525" algn="ctr">
            <a:noFill/>
            <a:miter lim="800000"/>
            <a:headEnd/>
            <a:tailEnd/>
          </a:ln>
          <a:effectLst/>
        </p:spPr>
        <p:txBody>
          <a:bodyPr wrap="none" anchor="ctr"/>
          <a:lstStyle/>
          <a:p>
            <a:r>
              <a:rPr lang="en-US"/>
              <a:t>P0</a:t>
            </a:r>
          </a:p>
        </p:txBody>
      </p:sp>
      <p:sp>
        <p:nvSpPr>
          <p:cNvPr id="67" name="Rectangle 92"/>
          <p:cNvSpPr>
            <a:spLocks noChangeArrowheads="1"/>
          </p:cNvSpPr>
          <p:nvPr/>
        </p:nvSpPr>
        <p:spPr bwMode="auto">
          <a:xfrm>
            <a:off x="6400800" y="3962400"/>
            <a:ext cx="533400" cy="381000"/>
          </a:xfrm>
          <a:prstGeom prst="rect">
            <a:avLst/>
          </a:prstGeom>
          <a:noFill/>
          <a:ln w="9525" algn="ctr">
            <a:noFill/>
            <a:miter lim="800000"/>
            <a:headEnd/>
            <a:tailEnd/>
          </a:ln>
          <a:effectLst/>
        </p:spPr>
        <p:txBody>
          <a:bodyPr wrap="none" anchor="ctr"/>
          <a:lstStyle/>
          <a:p>
            <a:r>
              <a:rPr lang="en-US"/>
              <a:t>P1</a:t>
            </a:r>
          </a:p>
        </p:txBody>
      </p:sp>
      <p:sp>
        <p:nvSpPr>
          <p:cNvPr id="68" name="Rectangle 93"/>
          <p:cNvSpPr>
            <a:spLocks noChangeArrowheads="1"/>
          </p:cNvSpPr>
          <p:nvPr/>
        </p:nvSpPr>
        <p:spPr bwMode="auto">
          <a:xfrm>
            <a:off x="6400800" y="4343400"/>
            <a:ext cx="533400" cy="381000"/>
          </a:xfrm>
          <a:prstGeom prst="rect">
            <a:avLst/>
          </a:prstGeom>
          <a:noFill/>
          <a:ln w="9525" algn="ctr">
            <a:noFill/>
            <a:miter lim="800000"/>
            <a:headEnd/>
            <a:tailEnd/>
          </a:ln>
          <a:effectLst/>
        </p:spPr>
        <p:txBody>
          <a:bodyPr wrap="none" anchor="ctr"/>
          <a:lstStyle/>
          <a:p>
            <a:r>
              <a:rPr lang="en-US"/>
              <a:t>P2</a:t>
            </a:r>
          </a:p>
        </p:txBody>
      </p:sp>
      <p:sp>
        <p:nvSpPr>
          <p:cNvPr id="69" name="Rectangle 94"/>
          <p:cNvSpPr>
            <a:spLocks noChangeArrowheads="1"/>
          </p:cNvSpPr>
          <p:nvPr/>
        </p:nvSpPr>
        <p:spPr bwMode="auto">
          <a:xfrm>
            <a:off x="6400800" y="4724400"/>
            <a:ext cx="533400" cy="381000"/>
          </a:xfrm>
          <a:prstGeom prst="rect">
            <a:avLst/>
          </a:prstGeom>
          <a:noFill/>
          <a:ln w="9525" algn="ctr">
            <a:noFill/>
            <a:miter lim="800000"/>
            <a:headEnd/>
            <a:tailEnd/>
          </a:ln>
          <a:effectLst/>
        </p:spPr>
        <p:txBody>
          <a:bodyPr wrap="none" anchor="ctr"/>
          <a:lstStyle/>
          <a:p>
            <a:r>
              <a:rPr lang="en-US"/>
              <a:t>P3</a:t>
            </a:r>
          </a:p>
        </p:txBody>
      </p:sp>
      <p:sp>
        <p:nvSpPr>
          <p:cNvPr id="70" name="Rectangle 95"/>
          <p:cNvSpPr>
            <a:spLocks noChangeArrowheads="1"/>
          </p:cNvSpPr>
          <p:nvPr/>
        </p:nvSpPr>
        <p:spPr bwMode="auto">
          <a:xfrm>
            <a:off x="6400800" y="5105400"/>
            <a:ext cx="533400" cy="381000"/>
          </a:xfrm>
          <a:prstGeom prst="rect">
            <a:avLst/>
          </a:prstGeom>
          <a:noFill/>
          <a:ln w="9525" algn="ctr">
            <a:noFill/>
            <a:miter lim="800000"/>
            <a:headEnd/>
            <a:tailEnd/>
          </a:ln>
          <a:effectLst/>
        </p:spPr>
        <p:txBody>
          <a:bodyPr wrap="none" anchor="ctr"/>
          <a:lstStyle/>
          <a:p>
            <a:r>
              <a:rPr lang="en-US"/>
              <a:t>P4</a:t>
            </a:r>
          </a:p>
        </p:txBody>
      </p:sp>
      <p:sp>
        <p:nvSpPr>
          <p:cNvPr id="71" name="Rectangle 96"/>
          <p:cNvSpPr>
            <a:spLocks noChangeArrowheads="1"/>
          </p:cNvSpPr>
          <p:nvPr/>
        </p:nvSpPr>
        <p:spPr bwMode="auto">
          <a:xfrm>
            <a:off x="6400800" y="5486400"/>
            <a:ext cx="533400" cy="381000"/>
          </a:xfrm>
          <a:prstGeom prst="rect">
            <a:avLst/>
          </a:prstGeom>
          <a:noFill/>
          <a:ln w="9525" algn="ctr">
            <a:noFill/>
            <a:miter lim="800000"/>
            <a:headEnd/>
            <a:tailEnd/>
          </a:ln>
          <a:effectLst/>
        </p:spPr>
        <p:txBody>
          <a:bodyPr wrap="none" anchor="ctr"/>
          <a:lstStyle/>
          <a:p>
            <a:r>
              <a:rPr lang="en-US"/>
              <a:t>P5</a:t>
            </a:r>
          </a:p>
        </p:txBody>
      </p:sp>
      <p:sp>
        <p:nvSpPr>
          <p:cNvPr id="72" name="Rectangle 97"/>
          <p:cNvSpPr>
            <a:spLocks noChangeArrowheads="1"/>
          </p:cNvSpPr>
          <p:nvPr/>
        </p:nvSpPr>
        <p:spPr bwMode="auto">
          <a:xfrm>
            <a:off x="6400800" y="5867400"/>
            <a:ext cx="533400" cy="381000"/>
          </a:xfrm>
          <a:prstGeom prst="rect">
            <a:avLst/>
          </a:prstGeom>
          <a:noFill/>
          <a:ln w="9525" algn="ctr">
            <a:noFill/>
            <a:miter lim="800000"/>
            <a:headEnd/>
            <a:tailEnd/>
          </a:ln>
          <a:effectLst/>
        </p:spPr>
        <p:txBody>
          <a:bodyPr wrap="none" anchor="ctr"/>
          <a:lstStyle/>
          <a:p>
            <a:r>
              <a:rPr lang="en-US" dirty="0"/>
              <a:t>P6</a:t>
            </a:r>
          </a:p>
        </p:txBody>
      </p:sp>
      <p:sp>
        <p:nvSpPr>
          <p:cNvPr id="73" name="Rectangle 98"/>
          <p:cNvSpPr>
            <a:spLocks noChangeArrowheads="1"/>
          </p:cNvSpPr>
          <p:nvPr/>
        </p:nvSpPr>
        <p:spPr bwMode="auto">
          <a:xfrm>
            <a:off x="6400800" y="6248400"/>
            <a:ext cx="533400" cy="381000"/>
          </a:xfrm>
          <a:prstGeom prst="rect">
            <a:avLst/>
          </a:prstGeom>
          <a:noFill/>
          <a:ln w="9525" algn="ctr">
            <a:noFill/>
            <a:miter lim="800000"/>
            <a:headEnd/>
            <a:tailEnd/>
          </a:ln>
          <a:effectLst/>
        </p:spPr>
        <p:txBody>
          <a:bodyPr wrap="none" anchor="ctr"/>
          <a:lstStyle/>
          <a:p>
            <a:r>
              <a:rPr lang="en-US"/>
              <a:t>P7</a:t>
            </a:r>
          </a:p>
        </p:txBody>
      </p:sp>
      <p:sp>
        <p:nvSpPr>
          <p:cNvPr id="47" name="Text Box 65">
            <a:extLst>
              <a:ext uri="{FF2B5EF4-FFF2-40B4-BE49-F238E27FC236}">
                <a16:creationId xmlns:a16="http://schemas.microsoft.com/office/drawing/2014/main" id="{F4CF52C6-DC9B-0041-803E-44788CC5C698}"/>
              </a:ext>
            </a:extLst>
          </p:cNvPr>
          <p:cNvSpPr txBox="1">
            <a:spLocks noChangeArrowheads="1"/>
          </p:cNvSpPr>
          <p:nvPr/>
        </p:nvSpPr>
        <p:spPr bwMode="auto">
          <a:xfrm>
            <a:off x="7831138" y="457200"/>
            <a:ext cx="1290738" cy="338554"/>
          </a:xfrm>
          <a:prstGeom prst="rect">
            <a:avLst/>
          </a:prstGeom>
          <a:noFill/>
          <a:ln w="9525" algn="ctr">
            <a:noFill/>
            <a:miter lim="800000"/>
            <a:headEnd/>
            <a:tailEnd/>
          </a:ln>
          <a:effectLst/>
        </p:spPr>
        <p:txBody>
          <a:bodyPr wrap="none">
            <a:spAutoFit/>
          </a:bodyPr>
          <a:lstStyle/>
          <a:p>
            <a:r>
              <a:rPr lang="en-US" sz="1600" dirty="0"/>
              <a:t>Committed?</a:t>
            </a:r>
          </a:p>
        </p:txBody>
      </p:sp>
      <p:cxnSp>
        <p:nvCxnSpPr>
          <p:cNvPr id="4" name="Straight Connector 3">
            <a:extLst>
              <a:ext uri="{FF2B5EF4-FFF2-40B4-BE49-F238E27FC236}">
                <a16:creationId xmlns:a16="http://schemas.microsoft.com/office/drawing/2014/main" id="{6CFC12AD-F9CB-2442-8E15-2DEB699E8491}"/>
              </a:ext>
            </a:extLst>
          </p:cNvPr>
          <p:cNvCxnSpPr>
            <a:cxnSpLocks/>
          </p:cNvCxnSpPr>
          <p:nvPr/>
        </p:nvCxnSpPr>
        <p:spPr bwMode="auto">
          <a:xfrm flipH="1">
            <a:off x="8058721" y="730225"/>
            <a:ext cx="235958" cy="572156"/>
          </a:xfrm>
          <a:prstGeom prst="line">
            <a:avLst/>
          </a:prstGeom>
          <a:noFill/>
          <a:ln w="22225" cap="flat" cmpd="sng" algn="ctr">
            <a:solidFill>
              <a:srgbClr val="00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1" name="Straight Connector 50">
            <a:extLst>
              <a:ext uri="{FF2B5EF4-FFF2-40B4-BE49-F238E27FC236}">
                <a16:creationId xmlns:a16="http://schemas.microsoft.com/office/drawing/2014/main" id="{D4B7B6EB-B1D7-6247-9F77-3FD9C91DDCC9}"/>
              </a:ext>
            </a:extLst>
          </p:cNvPr>
          <p:cNvCxnSpPr>
            <a:cxnSpLocks/>
          </p:cNvCxnSpPr>
          <p:nvPr/>
        </p:nvCxnSpPr>
        <p:spPr bwMode="auto">
          <a:xfrm flipH="1">
            <a:off x="8260612" y="1082143"/>
            <a:ext cx="262666" cy="220238"/>
          </a:xfrm>
          <a:prstGeom prst="line">
            <a:avLst/>
          </a:prstGeom>
          <a:noFill/>
          <a:ln w="22225" cap="flat" cmpd="sng" algn="ctr">
            <a:solidFill>
              <a:srgbClr val="00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496230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A75BB-B372-8743-83AD-A56E43497EE9}"/>
              </a:ext>
            </a:extLst>
          </p:cNvPr>
          <p:cNvSpPr>
            <a:spLocks noGrp="1"/>
          </p:cNvSpPr>
          <p:nvPr>
            <p:ph type="title"/>
          </p:nvPr>
        </p:nvSpPr>
        <p:spPr/>
        <p:txBody>
          <a:bodyPr/>
          <a:lstStyle/>
          <a:p>
            <a:r>
              <a:rPr lang="en-US" dirty="0"/>
              <a:t>Tradeoffs of Explicit Register Renaming</a:t>
            </a:r>
            <a:br>
              <a:rPr lang="en-US" dirty="0"/>
            </a:br>
            <a:r>
              <a:rPr lang="en-US" dirty="0"/>
              <a:t>(Physical Register Files)</a:t>
            </a:r>
          </a:p>
        </p:txBody>
      </p:sp>
      <p:sp>
        <p:nvSpPr>
          <p:cNvPr id="3" name="Content Placeholder 2">
            <a:extLst>
              <a:ext uri="{FF2B5EF4-FFF2-40B4-BE49-F238E27FC236}">
                <a16:creationId xmlns:a16="http://schemas.microsoft.com/office/drawing/2014/main" id="{877B7668-6B2C-914C-B74E-EA87AD98F51A}"/>
              </a:ext>
            </a:extLst>
          </p:cNvPr>
          <p:cNvSpPr>
            <a:spLocks noGrp="1"/>
          </p:cNvSpPr>
          <p:nvPr>
            <p:ph idx="1"/>
          </p:nvPr>
        </p:nvSpPr>
        <p:spPr/>
        <p:txBody>
          <a:bodyPr/>
          <a:lstStyle/>
          <a:p>
            <a:r>
              <a:rPr lang="en-US" dirty="0"/>
              <a:t>Pros:</a:t>
            </a:r>
          </a:p>
          <a:p>
            <a:pPr lvl="1"/>
            <a:r>
              <a:rPr lang="en-US" dirty="0"/>
              <a:t>Data values not duplicated</a:t>
            </a:r>
          </a:p>
          <a:p>
            <a:pPr lvl="2"/>
            <a:r>
              <a:rPr lang="en-US" dirty="0"/>
              <a:t>Otherwise, data can be in RS, Arch </a:t>
            </a:r>
            <a:r>
              <a:rPr lang="en-US" dirty="0" err="1"/>
              <a:t>reg</a:t>
            </a:r>
            <a:r>
              <a:rPr lang="en-US" dirty="0"/>
              <a:t> file, ROB, rename table, etc.</a:t>
            </a:r>
          </a:p>
          <a:p>
            <a:pPr lvl="1"/>
            <a:r>
              <a:rPr lang="en-US" dirty="0"/>
              <a:t>Simpler control for register reads and writes</a:t>
            </a:r>
          </a:p>
          <a:p>
            <a:pPr lvl="2"/>
            <a:r>
              <a:rPr lang="en-US" dirty="0"/>
              <a:t>Only one read and write path for register data</a:t>
            </a:r>
          </a:p>
          <a:p>
            <a:pPr lvl="2"/>
            <a:endParaRPr lang="en-US" dirty="0"/>
          </a:p>
          <a:p>
            <a:pPr lvl="2"/>
            <a:endParaRPr lang="en-US" dirty="0"/>
          </a:p>
          <a:p>
            <a:r>
              <a:rPr lang="en-US" dirty="0"/>
              <a:t>Cons:</a:t>
            </a:r>
          </a:p>
          <a:p>
            <a:pPr lvl="1"/>
            <a:r>
              <a:rPr lang="en-US" dirty="0"/>
              <a:t>Always need to look up PRF to access value</a:t>
            </a:r>
          </a:p>
          <a:p>
            <a:pPr lvl="2"/>
            <a:r>
              <a:rPr lang="en-US" dirty="0"/>
              <a:t>Indirection implies higher latency</a:t>
            </a:r>
          </a:p>
        </p:txBody>
      </p:sp>
      <p:sp>
        <p:nvSpPr>
          <p:cNvPr id="4" name="Slide Number Placeholder 3">
            <a:extLst>
              <a:ext uri="{FF2B5EF4-FFF2-40B4-BE49-F238E27FC236}">
                <a16:creationId xmlns:a16="http://schemas.microsoft.com/office/drawing/2014/main" id="{A67710A9-8259-144A-A1DA-107B8EFB5A55}"/>
              </a:ext>
            </a:extLst>
          </p:cNvPr>
          <p:cNvSpPr>
            <a:spLocks noGrp="1"/>
          </p:cNvSpPr>
          <p:nvPr>
            <p:ph type="sldNum" idx="12"/>
          </p:nvPr>
        </p:nvSpPr>
        <p:spPr/>
        <p:txBody>
          <a:bodyPr/>
          <a:lstStyle/>
          <a:p>
            <a:fld id="{9298A09C-1584-4E46-935C-492AB14C1C1B}" type="slidenum">
              <a:rPr lang="en-US" altLang="en-US" smtClean="0"/>
              <a:pPr/>
              <a:t>14</a:t>
            </a:fld>
            <a:endParaRPr lang="en-US" altLang="en-US"/>
          </a:p>
        </p:txBody>
      </p:sp>
      <p:sp>
        <p:nvSpPr>
          <p:cNvPr id="5" name="Footer Placeholder 4">
            <a:extLst>
              <a:ext uri="{FF2B5EF4-FFF2-40B4-BE49-F238E27FC236}">
                <a16:creationId xmlns:a16="http://schemas.microsoft.com/office/drawing/2014/main" id="{0830B754-B19C-2349-810F-C83D8DBF0487}"/>
              </a:ext>
            </a:extLst>
          </p:cNvPr>
          <p:cNvSpPr>
            <a:spLocks noGrp="1"/>
          </p:cNvSpPr>
          <p:nvPr>
            <p:ph type="ftr" idx="3"/>
          </p:nvPr>
        </p:nvSpPr>
        <p:spPr/>
        <p:txBody>
          <a:bodyPr/>
          <a:lstStyle/>
          <a:p>
            <a:r>
              <a:rPr lang="en-US" altLang="en-US"/>
              <a:t>(c) Derek Chiou &amp; Mattan Erez &amp; Dam Sunwoo</a:t>
            </a:r>
            <a:endParaRPr lang="en-US" altLang="en-US" dirty="0"/>
          </a:p>
        </p:txBody>
      </p:sp>
    </p:spTree>
    <p:extLst>
      <p:ext uri="{BB962C8B-B14F-4D97-AF65-F5344CB8AC3E}">
        <p14:creationId xmlns:p14="http://schemas.microsoft.com/office/powerpoint/2010/main" val="23497225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3698" name="Rectangle 2"/>
          <p:cNvSpPr>
            <a:spLocks noGrp="1" noChangeArrowheads="1"/>
          </p:cNvSpPr>
          <p:nvPr>
            <p:ph type="title"/>
          </p:nvPr>
        </p:nvSpPr>
        <p:spPr/>
        <p:txBody>
          <a:bodyPr/>
          <a:lstStyle/>
          <a:p>
            <a:r>
              <a:rPr lang="en-US"/>
              <a:t>Reorder Buffer with </a:t>
            </a:r>
            <a:br>
              <a:rPr lang="en-US"/>
            </a:br>
            <a:r>
              <a:rPr lang="en-US"/>
              <a:t>	Explicit Register Renaming</a:t>
            </a:r>
          </a:p>
        </p:txBody>
      </p:sp>
      <p:sp>
        <p:nvSpPr>
          <p:cNvPr id="1053735" name="Rectangle 39"/>
          <p:cNvSpPr>
            <a:spLocks noGrp="1" noChangeArrowheads="1"/>
          </p:cNvSpPr>
          <p:nvPr>
            <p:ph idx="1"/>
          </p:nvPr>
        </p:nvSpPr>
        <p:spPr>
          <a:xfrm>
            <a:off x="457200" y="5181600"/>
            <a:ext cx="8534400" cy="1660526"/>
          </a:xfrm>
        </p:spPr>
        <p:txBody>
          <a:bodyPr/>
          <a:lstStyle/>
          <a:p>
            <a:pPr>
              <a:lnSpc>
                <a:spcPct val="90000"/>
              </a:lnSpc>
            </a:pPr>
            <a:r>
              <a:rPr lang="en-US" sz="2200" dirty="0"/>
              <a:t>Tag points to physical register</a:t>
            </a:r>
          </a:p>
          <a:p>
            <a:pPr>
              <a:lnSpc>
                <a:spcPct val="90000"/>
              </a:lnSpc>
            </a:pPr>
            <a:r>
              <a:rPr lang="en-US" sz="2200" dirty="0"/>
              <a:t>When instruction commits, binding between arch register and physical register is committed</a:t>
            </a:r>
          </a:p>
          <a:p>
            <a:pPr lvl="1">
              <a:lnSpc>
                <a:spcPct val="90000"/>
              </a:lnSpc>
            </a:pPr>
            <a:r>
              <a:rPr lang="en-US" sz="1900" dirty="0"/>
              <a:t>In register rename table</a:t>
            </a:r>
          </a:p>
        </p:txBody>
      </p:sp>
      <p:sp>
        <p:nvSpPr>
          <p:cNvPr id="51" name="Slide Number Placeholder 5"/>
          <p:cNvSpPr>
            <a:spLocks noGrp="1"/>
          </p:cNvSpPr>
          <p:nvPr>
            <p:ph type="sldNum" idx="12"/>
          </p:nvPr>
        </p:nvSpPr>
        <p:spPr/>
        <p:txBody>
          <a:bodyPr/>
          <a:lstStyle/>
          <a:p>
            <a:fld id="{E4DB8FBC-FFD2-4C75-98DB-966E8C553655}" type="slidenum">
              <a:rPr lang="en-US" altLang="en-US"/>
              <a:pPr/>
              <a:t>15</a:t>
            </a:fld>
            <a:endParaRPr lang="en-US" altLang="en-US"/>
          </a:p>
        </p:txBody>
      </p:sp>
      <p:sp>
        <p:nvSpPr>
          <p:cNvPr id="50" name="Footer Placeholder 4"/>
          <p:cNvSpPr>
            <a:spLocks noGrp="1"/>
          </p:cNvSpPr>
          <p:nvPr>
            <p:ph type="ftr" idx="3"/>
          </p:nvPr>
        </p:nvSpPr>
        <p:spPr>
          <a:prstGeom prst="rect">
            <a:avLst/>
          </a:prstGeom>
        </p:spPr>
        <p:txBody>
          <a:bodyPr/>
          <a:lstStyle/>
          <a:p>
            <a:r>
              <a:rPr lang="fi-FI" altLang="en-US"/>
              <a:t>(c) Derek Chiou &amp; Mattan Erez &amp; Dam Sunwoo</a:t>
            </a:r>
            <a:endParaRPr lang="en-US" altLang="en-US"/>
          </a:p>
        </p:txBody>
      </p:sp>
      <p:sp>
        <p:nvSpPr>
          <p:cNvPr id="1053699" name="Rectangle 3"/>
          <p:cNvSpPr>
            <a:spLocks noChangeArrowheads="1"/>
          </p:cNvSpPr>
          <p:nvPr/>
        </p:nvSpPr>
        <p:spPr bwMode="auto">
          <a:xfrm>
            <a:off x="2057400" y="2438400"/>
            <a:ext cx="762000" cy="304800"/>
          </a:xfrm>
          <a:prstGeom prst="rect">
            <a:avLst/>
          </a:prstGeom>
          <a:noFill/>
          <a:ln w="9525" algn="ctr">
            <a:noFill/>
            <a:miter lim="800000"/>
            <a:headEnd/>
            <a:tailEnd/>
          </a:ln>
          <a:effectLst/>
        </p:spPr>
        <p:txBody>
          <a:bodyPr wrap="none" anchor="ctr"/>
          <a:lstStyle/>
          <a:p>
            <a:r>
              <a:rPr lang="en-US" sz="1800"/>
              <a:t>000</a:t>
            </a:r>
          </a:p>
        </p:txBody>
      </p:sp>
      <p:sp>
        <p:nvSpPr>
          <p:cNvPr id="1053700" name="Rectangle 4"/>
          <p:cNvSpPr>
            <a:spLocks noChangeArrowheads="1"/>
          </p:cNvSpPr>
          <p:nvPr/>
        </p:nvSpPr>
        <p:spPr bwMode="auto">
          <a:xfrm>
            <a:off x="5410200" y="24384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053701" name="Text Box 5"/>
          <p:cNvSpPr txBox="1">
            <a:spLocks noChangeArrowheads="1"/>
          </p:cNvSpPr>
          <p:nvPr/>
        </p:nvSpPr>
        <p:spPr bwMode="auto">
          <a:xfrm>
            <a:off x="5365750" y="1600200"/>
            <a:ext cx="1416050" cy="366713"/>
          </a:xfrm>
          <a:prstGeom prst="rect">
            <a:avLst/>
          </a:prstGeom>
          <a:noFill/>
          <a:ln w="9525" algn="ctr">
            <a:noFill/>
            <a:miter lim="800000"/>
            <a:headEnd/>
            <a:tailEnd/>
          </a:ln>
          <a:effectLst/>
        </p:spPr>
        <p:txBody>
          <a:bodyPr wrap="none">
            <a:spAutoFit/>
          </a:bodyPr>
          <a:lstStyle/>
          <a:p>
            <a:r>
              <a:rPr lang="en-US" sz="1800"/>
              <a:t>Completed?</a:t>
            </a:r>
          </a:p>
        </p:txBody>
      </p:sp>
      <p:sp>
        <p:nvSpPr>
          <p:cNvPr id="1053702" name="Line 6"/>
          <p:cNvSpPr>
            <a:spLocks noChangeShapeType="1"/>
          </p:cNvSpPr>
          <p:nvPr/>
        </p:nvSpPr>
        <p:spPr bwMode="auto">
          <a:xfrm>
            <a:off x="5430838" y="1981200"/>
            <a:ext cx="0" cy="304800"/>
          </a:xfrm>
          <a:prstGeom prst="line">
            <a:avLst/>
          </a:prstGeom>
          <a:noFill/>
          <a:ln w="9525">
            <a:solidFill>
              <a:schemeClr val="tx1"/>
            </a:solidFill>
            <a:round/>
            <a:headEnd/>
            <a:tailEnd type="triangle" w="med" len="med"/>
          </a:ln>
          <a:effectLst/>
        </p:spPr>
        <p:txBody>
          <a:bodyPr wrap="none" anchor="ctr"/>
          <a:lstStyle/>
          <a:p>
            <a:endParaRPr lang="en-US"/>
          </a:p>
        </p:txBody>
      </p:sp>
      <p:sp>
        <p:nvSpPr>
          <p:cNvPr id="1053703" name="Rectangle 7"/>
          <p:cNvSpPr>
            <a:spLocks noChangeArrowheads="1"/>
          </p:cNvSpPr>
          <p:nvPr/>
        </p:nvSpPr>
        <p:spPr bwMode="auto">
          <a:xfrm>
            <a:off x="2895600" y="24384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04" name="Rectangle 8"/>
          <p:cNvSpPr>
            <a:spLocks noChangeArrowheads="1"/>
          </p:cNvSpPr>
          <p:nvPr/>
        </p:nvSpPr>
        <p:spPr bwMode="auto">
          <a:xfrm>
            <a:off x="3886200" y="2438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05" name="Rectangle 9"/>
          <p:cNvSpPr>
            <a:spLocks noChangeArrowheads="1"/>
          </p:cNvSpPr>
          <p:nvPr/>
        </p:nvSpPr>
        <p:spPr bwMode="auto">
          <a:xfrm>
            <a:off x="2057400" y="2743200"/>
            <a:ext cx="762000" cy="304800"/>
          </a:xfrm>
          <a:prstGeom prst="rect">
            <a:avLst/>
          </a:prstGeom>
          <a:noFill/>
          <a:ln w="9525" algn="ctr">
            <a:noFill/>
            <a:miter lim="800000"/>
            <a:headEnd/>
            <a:tailEnd/>
          </a:ln>
          <a:effectLst/>
        </p:spPr>
        <p:txBody>
          <a:bodyPr wrap="none" anchor="ctr"/>
          <a:lstStyle/>
          <a:p>
            <a:r>
              <a:rPr lang="en-US" sz="1800"/>
              <a:t>001</a:t>
            </a:r>
          </a:p>
        </p:txBody>
      </p:sp>
      <p:sp>
        <p:nvSpPr>
          <p:cNvPr id="1053706" name="Rectangle 10"/>
          <p:cNvSpPr>
            <a:spLocks noChangeArrowheads="1"/>
          </p:cNvSpPr>
          <p:nvPr/>
        </p:nvSpPr>
        <p:spPr bwMode="auto">
          <a:xfrm>
            <a:off x="2057400" y="3048000"/>
            <a:ext cx="762000" cy="304800"/>
          </a:xfrm>
          <a:prstGeom prst="rect">
            <a:avLst/>
          </a:prstGeom>
          <a:noFill/>
          <a:ln w="9525" algn="ctr">
            <a:noFill/>
            <a:miter lim="800000"/>
            <a:headEnd/>
            <a:tailEnd/>
          </a:ln>
          <a:effectLst/>
        </p:spPr>
        <p:txBody>
          <a:bodyPr wrap="none" anchor="ctr"/>
          <a:lstStyle/>
          <a:p>
            <a:r>
              <a:rPr lang="en-US" sz="1800"/>
              <a:t>010</a:t>
            </a:r>
          </a:p>
        </p:txBody>
      </p:sp>
      <p:sp>
        <p:nvSpPr>
          <p:cNvPr id="1053707" name="Rectangle 11"/>
          <p:cNvSpPr>
            <a:spLocks noChangeArrowheads="1"/>
          </p:cNvSpPr>
          <p:nvPr/>
        </p:nvSpPr>
        <p:spPr bwMode="auto">
          <a:xfrm>
            <a:off x="2057400" y="3352800"/>
            <a:ext cx="762000" cy="304800"/>
          </a:xfrm>
          <a:prstGeom prst="rect">
            <a:avLst/>
          </a:prstGeom>
          <a:noFill/>
          <a:ln w="9525" algn="ctr">
            <a:noFill/>
            <a:miter lim="800000"/>
            <a:headEnd/>
            <a:tailEnd/>
          </a:ln>
          <a:effectLst/>
        </p:spPr>
        <p:txBody>
          <a:bodyPr wrap="none" anchor="ctr"/>
          <a:lstStyle/>
          <a:p>
            <a:r>
              <a:rPr lang="en-US" sz="1800"/>
              <a:t>011</a:t>
            </a:r>
          </a:p>
        </p:txBody>
      </p:sp>
      <p:sp>
        <p:nvSpPr>
          <p:cNvPr id="1053708" name="Rectangle 12"/>
          <p:cNvSpPr>
            <a:spLocks noChangeArrowheads="1"/>
          </p:cNvSpPr>
          <p:nvPr/>
        </p:nvSpPr>
        <p:spPr bwMode="auto">
          <a:xfrm>
            <a:off x="2057400" y="3657600"/>
            <a:ext cx="762000" cy="304800"/>
          </a:xfrm>
          <a:prstGeom prst="rect">
            <a:avLst/>
          </a:prstGeom>
          <a:noFill/>
          <a:ln w="9525" algn="ctr">
            <a:noFill/>
            <a:miter lim="800000"/>
            <a:headEnd/>
            <a:tailEnd/>
          </a:ln>
          <a:effectLst/>
        </p:spPr>
        <p:txBody>
          <a:bodyPr wrap="none" anchor="ctr"/>
          <a:lstStyle/>
          <a:p>
            <a:r>
              <a:rPr lang="en-US" sz="1800"/>
              <a:t>100</a:t>
            </a:r>
          </a:p>
        </p:txBody>
      </p:sp>
      <p:sp>
        <p:nvSpPr>
          <p:cNvPr id="1053709" name="Rectangle 13"/>
          <p:cNvSpPr>
            <a:spLocks noChangeArrowheads="1"/>
          </p:cNvSpPr>
          <p:nvPr/>
        </p:nvSpPr>
        <p:spPr bwMode="auto">
          <a:xfrm>
            <a:off x="2057400" y="3962400"/>
            <a:ext cx="762000" cy="304800"/>
          </a:xfrm>
          <a:prstGeom prst="rect">
            <a:avLst/>
          </a:prstGeom>
          <a:noFill/>
          <a:ln w="9525" algn="ctr">
            <a:noFill/>
            <a:miter lim="800000"/>
            <a:headEnd/>
            <a:tailEnd/>
          </a:ln>
          <a:effectLst/>
        </p:spPr>
        <p:txBody>
          <a:bodyPr wrap="none" anchor="ctr"/>
          <a:lstStyle/>
          <a:p>
            <a:r>
              <a:rPr lang="en-US" sz="1800"/>
              <a:t>101</a:t>
            </a:r>
          </a:p>
        </p:txBody>
      </p:sp>
      <p:sp>
        <p:nvSpPr>
          <p:cNvPr id="1053710" name="Rectangle 14"/>
          <p:cNvSpPr>
            <a:spLocks noChangeArrowheads="1"/>
          </p:cNvSpPr>
          <p:nvPr/>
        </p:nvSpPr>
        <p:spPr bwMode="auto">
          <a:xfrm>
            <a:off x="2057400" y="4267200"/>
            <a:ext cx="762000" cy="304800"/>
          </a:xfrm>
          <a:prstGeom prst="rect">
            <a:avLst/>
          </a:prstGeom>
          <a:noFill/>
          <a:ln w="9525" algn="ctr">
            <a:noFill/>
            <a:miter lim="800000"/>
            <a:headEnd/>
            <a:tailEnd/>
          </a:ln>
          <a:effectLst/>
        </p:spPr>
        <p:txBody>
          <a:bodyPr wrap="none" anchor="ctr"/>
          <a:lstStyle/>
          <a:p>
            <a:r>
              <a:rPr lang="en-US" sz="1800"/>
              <a:t>110</a:t>
            </a:r>
          </a:p>
        </p:txBody>
      </p:sp>
      <p:sp>
        <p:nvSpPr>
          <p:cNvPr id="1053711" name="Rectangle 15"/>
          <p:cNvSpPr>
            <a:spLocks noChangeArrowheads="1"/>
          </p:cNvSpPr>
          <p:nvPr/>
        </p:nvSpPr>
        <p:spPr bwMode="auto">
          <a:xfrm>
            <a:off x="2057400" y="4572000"/>
            <a:ext cx="762000" cy="304800"/>
          </a:xfrm>
          <a:prstGeom prst="rect">
            <a:avLst/>
          </a:prstGeom>
          <a:noFill/>
          <a:ln w="9525" algn="ctr">
            <a:noFill/>
            <a:miter lim="800000"/>
            <a:headEnd/>
            <a:tailEnd/>
          </a:ln>
          <a:effectLst/>
        </p:spPr>
        <p:txBody>
          <a:bodyPr wrap="none" anchor="ctr"/>
          <a:lstStyle/>
          <a:p>
            <a:r>
              <a:rPr lang="en-US" sz="1800"/>
              <a:t>111</a:t>
            </a:r>
          </a:p>
        </p:txBody>
      </p:sp>
      <p:sp>
        <p:nvSpPr>
          <p:cNvPr id="1053712" name="Rectangle 16"/>
          <p:cNvSpPr>
            <a:spLocks noChangeArrowheads="1"/>
          </p:cNvSpPr>
          <p:nvPr/>
        </p:nvSpPr>
        <p:spPr bwMode="auto">
          <a:xfrm>
            <a:off x="2895600" y="1676400"/>
            <a:ext cx="990600" cy="304800"/>
          </a:xfrm>
          <a:prstGeom prst="rect">
            <a:avLst/>
          </a:prstGeom>
          <a:noFill/>
          <a:ln w="9525" algn="ctr">
            <a:noFill/>
            <a:miter lim="800000"/>
            <a:headEnd/>
            <a:tailEnd/>
          </a:ln>
          <a:effectLst/>
        </p:spPr>
        <p:txBody>
          <a:bodyPr wrap="none" anchor="ctr"/>
          <a:lstStyle/>
          <a:p>
            <a:r>
              <a:rPr lang="en-US" sz="1800"/>
              <a:t>Other</a:t>
            </a:r>
          </a:p>
          <a:p>
            <a:r>
              <a:rPr lang="en-US" sz="1800"/>
              <a:t>Stuff</a:t>
            </a:r>
          </a:p>
        </p:txBody>
      </p:sp>
      <p:sp>
        <p:nvSpPr>
          <p:cNvPr id="1053713" name="Rectangle 17"/>
          <p:cNvSpPr>
            <a:spLocks noChangeArrowheads="1"/>
          </p:cNvSpPr>
          <p:nvPr/>
        </p:nvSpPr>
        <p:spPr bwMode="auto">
          <a:xfrm>
            <a:off x="3886200" y="1752600"/>
            <a:ext cx="762000" cy="304800"/>
          </a:xfrm>
          <a:prstGeom prst="rect">
            <a:avLst/>
          </a:prstGeom>
          <a:noFill/>
          <a:ln w="9525" algn="ctr">
            <a:noFill/>
            <a:miter lim="800000"/>
            <a:headEnd/>
            <a:tailEnd/>
          </a:ln>
          <a:effectLst/>
        </p:spPr>
        <p:txBody>
          <a:bodyPr wrap="none" anchor="ctr"/>
          <a:lstStyle/>
          <a:p>
            <a:r>
              <a:rPr lang="en-US" sz="1800"/>
              <a:t>dest</a:t>
            </a:r>
          </a:p>
          <a:p>
            <a:r>
              <a:rPr lang="en-US" sz="1800"/>
              <a:t>reg</a:t>
            </a:r>
          </a:p>
        </p:txBody>
      </p:sp>
      <p:sp>
        <p:nvSpPr>
          <p:cNvPr id="1053714" name="Rectangle 18"/>
          <p:cNvSpPr>
            <a:spLocks noChangeArrowheads="1"/>
          </p:cNvSpPr>
          <p:nvPr/>
        </p:nvSpPr>
        <p:spPr bwMode="auto">
          <a:xfrm>
            <a:off x="5410200" y="27432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053715" name="Rectangle 19"/>
          <p:cNvSpPr>
            <a:spLocks noChangeArrowheads="1"/>
          </p:cNvSpPr>
          <p:nvPr/>
        </p:nvSpPr>
        <p:spPr bwMode="auto">
          <a:xfrm>
            <a:off x="2895600" y="27432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16" name="Rectangle 20"/>
          <p:cNvSpPr>
            <a:spLocks noChangeArrowheads="1"/>
          </p:cNvSpPr>
          <p:nvPr/>
        </p:nvSpPr>
        <p:spPr bwMode="auto">
          <a:xfrm>
            <a:off x="3886200" y="2743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17" name="Rectangle 21"/>
          <p:cNvSpPr>
            <a:spLocks noChangeArrowheads="1"/>
          </p:cNvSpPr>
          <p:nvPr/>
        </p:nvSpPr>
        <p:spPr bwMode="auto">
          <a:xfrm>
            <a:off x="5410200" y="30480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053718" name="Rectangle 22"/>
          <p:cNvSpPr>
            <a:spLocks noChangeArrowheads="1"/>
          </p:cNvSpPr>
          <p:nvPr/>
        </p:nvSpPr>
        <p:spPr bwMode="auto">
          <a:xfrm>
            <a:off x="2895600" y="30480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19" name="Rectangle 23"/>
          <p:cNvSpPr>
            <a:spLocks noChangeArrowheads="1"/>
          </p:cNvSpPr>
          <p:nvPr/>
        </p:nvSpPr>
        <p:spPr bwMode="auto">
          <a:xfrm>
            <a:off x="3886200" y="30480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20" name="Rectangle 24"/>
          <p:cNvSpPr>
            <a:spLocks noChangeArrowheads="1"/>
          </p:cNvSpPr>
          <p:nvPr/>
        </p:nvSpPr>
        <p:spPr bwMode="auto">
          <a:xfrm>
            <a:off x="5410200" y="33528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053721" name="Rectangle 25"/>
          <p:cNvSpPr>
            <a:spLocks noChangeArrowheads="1"/>
          </p:cNvSpPr>
          <p:nvPr/>
        </p:nvSpPr>
        <p:spPr bwMode="auto">
          <a:xfrm>
            <a:off x="2895600" y="33528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22" name="Rectangle 26"/>
          <p:cNvSpPr>
            <a:spLocks noChangeArrowheads="1"/>
          </p:cNvSpPr>
          <p:nvPr/>
        </p:nvSpPr>
        <p:spPr bwMode="auto">
          <a:xfrm>
            <a:off x="3886200" y="33528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23" name="Rectangle 27"/>
          <p:cNvSpPr>
            <a:spLocks noChangeArrowheads="1"/>
          </p:cNvSpPr>
          <p:nvPr/>
        </p:nvSpPr>
        <p:spPr bwMode="auto">
          <a:xfrm>
            <a:off x="5410200" y="36576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053724" name="Rectangle 28"/>
          <p:cNvSpPr>
            <a:spLocks noChangeArrowheads="1"/>
          </p:cNvSpPr>
          <p:nvPr/>
        </p:nvSpPr>
        <p:spPr bwMode="auto">
          <a:xfrm>
            <a:off x="2895600" y="36576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25" name="Rectangle 29"/>
          <p:cNvSpPr>
            <a:spLocks noChangeArrowheads="1"/>
          </p:cNvSpPr>
          <p:nvPr/>
        </p:nvSpPr>
        <p:spPr bwMode="auto">
          <a:xfrm>
            <a:off x="3886200" y="36576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26" name="Rectangle 30"/>
          <p:cNvSpPr>
            <a:spLocks noChangeArrowheads="1"/>
          </p:cNvSpPr>
          <p:nvPr/>
        </p:nvSpPr>
        <p:spPr bwMode="auto">
          <a:xfrm>
            <a:off x="5410200" y="39624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053727" name="Rectangle 31"/>
          <p:cNvSpPr>
            <a:spLocks noChangeArrowheads="1"/>
          </p:cNvSpPr>
          <p:nvPr/>
        </p:nvSpPr>
        <p:spPr bwMode="auto">
          <a:xfrm>
            <a:off x="2895600" y="39624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28" name="Rectangle 32"/>
          <p:cNvSpPr>
            <a:spLocks noChangeArrowheads="1"/>
          </p:cNvSpPr>
          <p:nvPr/>
        </p:nvSpPr>
        <p:spPr bwMode="auto">
          <a:xfrm>
            <a:off x="3886200" y="3962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29" name="Rectangle 33"/>
          <p:cNvSpPr>
            <a:spLocks noChangeArrowheads="1"/>
          </p:cNvSpPr>
          <p:nvPr/>
        </p:nvSpPr>
        <p:spPr bwMode="auto">
          <a:xfrm>
            <a:off x="5410200" y="42672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053730" name="Rectangle 34"/>
          <p:cNvSpPr>
            <a:spLocks noChangeArrowheads="1"/>
          </p:cNvSpPr>
          <p:nvPr/>
        </p:nvSpPr>
        <p:spPr bwMode="auto">
          <a:xfrm>
            <a:off x="2895600" y="42672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31" name="Rectangle 35"/>
          <p:cNvSpPr>
            <a:spLocks noChangeArrowheads="1"/>
          </p:cNvSpPr>
          <p:nvPr/>
        </p:nvSpPr>
        <p:spPr bwMode="auto">
          <a:xfrm>
            <a:off x="3886200" y="4267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32" name="Rectangle 36"/>
          <p:cNvSpPr>
            <a:spLocks noChangeArrowheads="1"/>
          </p:cNvSpPr>
          <p:nvPr/>
        </p:nvSpPr>
        <p:spPr bwMode="auto">
          <a:xfrm>
            <a:off x="5410200" y="45720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053733" name="Rectangle 37"/>
          <p:cNvSpPr>
            <a:spLocks noChangeArrowheads="1"/>
          </p:cNvSpPr>
          <p:nvPr/>
        </p:nvSpPr>
        <p:spPr bwMode="auto">
          <a:xfrm>
            <a:off x="2895600" y="45720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34" name="Rectangle 38"/>
          <p:cNvSpPr>
            <a:spLocks noChangeArrowheads="1"/>
          </p:cNvSpPr>
          <p:nvPr/>
        </p:nvSpPr>
        <p:spPr bwMode="auto">
          <a:xfrm>
            <a:off x="3886200" y="45720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36" name="Rectangle 40"/>
          <p:cNvSpPr>
            <a:spLocks noChangeArrowheads="1"/>
          </p:cNvSpPr>
          <p:nvPr/>
        </p:nvSpPr>
        <p:spPr bwMode="auto">
          <a:xfrm>
            <a:off x="4648200" y="2438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37" name="Rectangle 41"/>
          <p:cNvSpPr>
            <a:spLocks noChangeArrowheads="1"/>
          </p:cNvSpPr>
          <p:nvPr/>
        </p:nvSpPr>
        <p:spPr bwMode="auto">
          <a:xfrm>
            <a:off x="4648200" y="2743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38" name="Rectangle 42"/>
          <p:cNvSpPr>
            <a:spLocks noChangeArrowheads="1"/>
          </p:cNvSpPr>
          <p:nvPr/>
        </p:nvSpPr>
        <p:spPr bwMode="auto">
          <a:xfrm>
            <a:off x="4648200" y="30480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39" name="Rectangle 43"/>
          <p:cNvSpPr>
            <a:spLocks noChangeArrowheads="1"/>
          </p:cNvSpPr>
          <p:nvPr/>
        </p:nvSpPr>
        <p:spPr bwMode="auto">
          <a:xfrm>
            <a:off x="4648200" y="33528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40" name="Rectangle 44"/>
          <p:cNvSpPr>
            <a:spLocks noChangeArrowheads="1"/>
          </p:cNvSpPr>
          <p:nvPr/>
        </p:nvSpPr>
        <p:spPr bwMode="auto">
          <a:xfrm>
            <a:off x="4648200" y="36576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41" name="Rectangle 45"/>
          <p:cNvSpPr>
            <a:spLocks noChangeArrowheads="1"/>
          </p:cNvSpPr>
          <p:nvPr/>
        </p:nvSpPr>
        <p:spPr bwMode="auto">
          <a:xfrm>
            <a:off x="4648200" y="3962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42" name="Rectangle 46"/>
          <p:cNvSpPr>
            <a:spLocks noChangeArrowheads="1"/>
          </p:cNvSpPr>
          <p:nvPr/>
        </p:nvSpPr>
        <p:spPr bwMode="auto">
          <a:xfrm>
            <a:off x="4648200" y="4267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43" name="Rectangle 47"/>
          <p:cNvSpPr>
            <a:spLocks noChangeArrowheads="1"/>
          </p:cNvSpPr>
          <p:nvPr/>
        </p:nvSpPr>
        <p:spPr bwMode="auto">
          <a:xfrm>
            <a:off x="4648200" y="45720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053744" name="Rectangle 48"/>
          <p:cNvSpPr>
            <a:spLocks noChangeArrowheads="1"/>
          </p:cNvSpPr>
          <p:nvPr/>
        </p:nvSpPr>
        <p:spPr bwMode="auto">
          <a:xfrm>
            <a:off x="4572000" y="1752600"/>
            <a:ext cx="762000" cy="304800"/>
          </a:xfrm>
          <a:prstGeom prst="rect">
            <a:avLst/>
          </a:prstGeom>
          <a:noFill/>
          <a:ln w="9525" algn="ctr">
            <a:noFill/>
            <a:miter lim="800000"/>
            <a:headEnd/>
            <a:tailEnd/>
          </a:ln>
          <a:effectLst/>
        </p:spPr>
        <p:txBody>
          <a:bodyPr wrap="none" anchor="ctr"/>
          <a:lstStyle/>
          <a:p>
            <a:r>
              <a:rPr lang="en-US" sz="1800"/>
              <a:t>phy</a:t>
            </a:r>
          </a:p>
          <a:p>
            <a:r>
              <a:rPr lang="en-US" sz="1800"/>
              <a:t>reg</a:t>
            </a:r>
          </a:p>
        </p:txBody>
      </p:sp>
    </p:spTree>
    <p:extLst>
      <p:ext uri="{BB962C8B-B14F-4D97-AF65-F5344CB8AC3E}">
        <p14:creationId xmlns:p14="http://schemas.microsoft.com/office/powerpoint/2010/main" val="1668783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Rectangle 2"/>
          <p:cNvSpPr>
            <a:spLocks noGrp="1" noChangeArrowheads="1"/>
          </p:cNvSpPr>
          <p:nvPr>
            <p:ph type="title"/>
          </p:nvPr>
        </p:nvSpPr>
        <p:spPr/>
        <p:txBody>
          <a:bodyPr/>
          <a:lstStyle/>
          <a:p>
            <a:r>
              <a:rPr lang="en-US"/>
              <a:t>When Are Explicit Rename Registers Deallocated?</a:t>
            </a:r>
          </a:p>
        </p:txBody>
      </p:sp>
      <p:sp>
        <p:nvSpPr>
          <p:cNvPr id="1145859" name="Rectangle 3"/>
          <p:cNvSpPr>
            <a:spLocks noGrp="1" noChangeArrowheads="1"/>
          </p:cNvSpPr>
          <p:nvPr>
            <p:ph idx="1"/>
          </p:nvPr>
        </p:nvSpPr>
        <p:spPr/>
        <p:txBody>
          <a:bodyPr/>
          <a:lstStyle/>
          <a:p>
            <a:r>
              <a:rPr lang="en-US"/>
              <a:t>Assume want to support precise exceptions</a:t>
            </a:r>
          </a:p>
          <a:p>
            <a:pPr lvl="1"/>
            <a:r>
              <a:rPr lang="en-US"/>
              <a:t>Darn precise exceptions, always complicating things</a:t>
            </a:r>
          </a:p>
          <a:p>
            <a:pPr lvl="1"/>
            <a:endParaRPr lang="en-US"/>
          </a:p>
          <a:p>
            <a:r>
              <a:rPr lang="en-US"/>
              <a:t>Cannot deallocate every register</a:t>
            </a:r>
          </a:p>
          <a:p>
            <a:pPr lvl="1"/>
            <a:r>
              <a:rPr lang="en-US"/>
              <a:t>Some are the architectural registers</a:t>
            </a:r>
          </a:p>
          <a:p>
            <a:pPr lvl="1"/>
            <a:endParaRPr lang="en-US"/>
          </a:p>
          <a:p>
            <a:r>
              <a:rPr lang="en-US"/>
              <a:t>Only deallocate register if not going to be used again</a:t>
            </a:r>
          </a:p>
          <a:p>
            <a:pPr lvl="1"/>
            <a:r>
              <a:rPr lang="en-US"/>
              <a:t>How do you know when it won’t be used again?</a:t>
            </a:r>
          </a:p>
          <a:p>
            <a:pPr lvl="1"/>
            <a:endParaRPr lang="en-US"/>
          </a:p>
        </p:txBody>
      </p:sp>
      <p:sp>
        <p:nvSpPr>
          <p:cNvPr id="6" name="Slide Number Placeholder 5"/>
          <p:cNvSpPr>
            <a:spLocks noGrp="1"/>
          </p:cNvSpPr>
          <p:nvPr>
            <p:ph type="sldNum" idx="12"/>
          </p:nvPr>
        </p:nvSpPr>
        <p:spPr/>
        <p:txBody>
          <a:bodyPr/>
          <a:lstStyle/>
          <a:p>
            <a:fld id="{2FD0682A-7C45-4CEF-B0CB-A5C4FB443992}" type="slidenum">
              <a:rPr lang="en-US" altLang="en-US"/>
              <a:pPr/>
              <a:t>16</a:t>
            </a:fld>
            <a:endParaRPr lang="en-US" altLang="en-US"/>
          </a:p>
        </p:txBody>
      </p:sp>
      <p:sp>
        <p:nvSpPr>
          <p:cNvPr id="5" name="Footer Placeholder 4"/>
          <p:cNvSpPr>
            <a:spLocks noGrp="1"/>
          </p:cNvSpPr>
          <p:nvPr>
            <p:ph type="ftr" idx="3"/>
          </p:nvPr>
        </p:nvSpPr>
        <p:spPr>
          <a:prstGeom prst="rect">
            <a:avLst/>
          </a:prstGeom>
        </p:spPr>
        <p:txBody>
          <a:bodyPr/>
          <a:lstStyle/>
          <a:p>
            <a:r>
              <a:rPr lang="fi-FI" altLang="en-US"/>
              <a:t>(c) Derek Chiou &amp; Mattan Erez &amp; Dam Sunwoo</a:t>
            </a:r>
            <a:endParaRPr lang="en-US" altLang="en-US"/>
          </a:p>
        </p:txBody>
      </p:sp>
    </p:spTree>
    <p:extLst>
      <p:ext uri="{BB962C8B-B14F-4D97-AF65-F5344CB8AC3E}">
        <p14:creationId xmlns:p14="http://schemas.microsoft.com/office/powerpoint/2010/main" val="29649481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Rectangle 2"/>
          <p:cNvSpPr>
            <a:spLocks noGrp="1" noChangeArrowheads="1"/>
          </p:cNvSpPr>
          <p:nvPr>
            <p:ph type="title"/>
          </p:nvPr>
        </p:nvSpPr>
        <p:spPr/>
        <p:txBody>
          <a:bodyPr/>
          <a:lstStyle/>
          <a:p>
            <a:r>
              <a:rPr lang="en-US" dirty="0"/>
              <a:t>Solution 1</a:t>
            </a:r>
          </a:p>
        </p:txBody>
      </p:sp>
      <p:sp>
        <p:nvSpPr>
          <p:cNvPr id="74" name="Slide Number Placeholder 6"/>
          <p:cNvSpPr>
            <a:spLocks noGrp="1"/>
          </p:cNvSpPr>
          <p:nvPr>
            <p:ph type="sldNum" idx="12"/>
          </p:nvPr>
        </p:nvSpPr>
        <p:spPr/>
        <p:txBody>
          <a:bodyPr/>
          <a:lstStyle/>
          <a:p>
            <a:fld id="{EE676287-8D72-4665-BAE0-47054265B39D}" type="slidenum">
              <a:rPr lang="en-US" altLang="en-US"/>
              <a:pPr/>
              <a:t>17</a:t>
            </a:fld>
            <a:endParaRPr lang="en-US" altLang="en-US"/>
          </a:p>
        </p:txBody>
      </p:sp>
      <p:sp>
        <p:nvSpPr>
          <p:cNvPr id="75" name="Footer Placeholder 74"/>
          <p:cNvSpPr>
            <a:spLocks noGrp="1"/>
          </p:cNvSpPr>
          <p:nvPr>
            <p:ph type="ftr" idx="3"/>
          </p:nvPr>
        </p:nvSpPr>
        <p:spPr>
          <a:prstGeom prst="rect">
            <a:avLst/>
          </a:prstGeom>
        </p:spPr>
        <p:txBody>
          <a:bodyPr/>
          <a:lstStyle/>
          <a:p>
            <a:r>
              <a:rPr lang="fi-FI" altLang="en-US"/>
              <a:t>(c) Derek Chiou &amp; Mattan Erez &amp; Dam Sunwoo</a:t>
            </a:r>
            <a:endParaRPr lang="en-US" altLang="en-US"/>
          </a:p>
        </p:txBody>
      </p:sp>
      <p:sp>
        <p:nvSpPr>
          <p:cNvPr id="1147907" name="Rectangle 3"/>
          <p:cNvSpPr>
            <a:spLocks noChangeArrowheads="1"/>
          </p:cNvSpPr>
          <p:nvPr/>
        </p:nvSpPr>
        <p:spPr bwMode="auto">
          <a:xfrm>
            <a:off x="3048000" y="3048000"/>
            <a:ext cx="228600" cy="381000"/>
          </a:xfrm>
          <a:prstGeom prst="rect">
            <a:avLst/>
          </a:prstGeom>
          <a:noFill/>
          <a:ln w="9525" algn="ctr">
            <a:solidFill>
              <a:schemeClr val="tx1"/>
            </a:solidFill>
            <a:miter lim="800000"/>
            <a:headEnd/>
            <a:tailEnd/>
          </a:ln>
          <a:effectLst/>
        </p:spPr>
        <p:txBody>
          <a:bodyPr wrap="none" anchor="ctr"/>
          <a:lstStyle/>
          <a:p>
            <a:pPr algn="ctr"/>
            <a:r>
              <a:rPr lang="en-US" dirty="0"/>
              <a:t>C</a:t>
            </a:r>
          </a:p>
        </p:txBody>
      </p:sp>
      <p:sp>
        <p:nvSpPr>
          <p:cNvPr id="1147908" name="Rectangle 4"/>
          <p:cNvSpPr>
            <a:spLocks noChangeArrowheads="1"/>
          </p:cNvSpPr>
          <p:nvPr/>
        </p:nvSpPr>
        <p:spPr bwMode="auto">
          <a:xfrm>
            <a:off x="3048000" y="3429000"/>
            <a:ext cx="228600" cy="381000"/>
          </a:xfrm>
          <a:prstGeom prst="rect">
            <a:avLst/>
          </a:prstGeom>
          <a:noFill/>
          <a:ln w="9525" algn="ctr">
            <a:solidFill>
              <a:schemeClr val="tx1"/>
            </a:solidFill>
            <a:miter lim="800000"/>
            <a:headEnd/>
            <a:tailEnd/>
          </a:ln>
          <a:effectLst/>
        </p:spPr>
        <p:txBody>
          <a:bodyPr wrap="none" anchor="ctr"/>
          <a:lstStyle/>
          <a:p>
            <a:pPr algn="ctr"/>
            <a:r>
              <a:rPr lang="en-US" dirty="0"/>
              <a:t>U</a:t>
            </a:r>
          </a:p>
        </p:txBody>
      </p:sp>
      <p:sp>
        <p:nvSpPr>
          <p:cNvPr id="1147909" name="Rectangle 5"/>
          <p:cNvSpPr>
            <a:spLocks noChangeArrowheads="1"/>
          </p:cNvSpPr>
          <p:nvPr/>
        </p:nvSpPr>
        <p:spPr bwMode="auto">
          <a:xfrm>
            <a:off x="3048000" y="3810000"/>
            <a:ext cx="228600" cy="381000"/>
          </a:xfrm>
          <a:prstGeom prst="rect">
            <a:avLst/>
          </a:prstGeom>
          <a:noFill/>
          <a:ln w="9525" algn="ctr">
            <a:solidFill>
              <a:schemeClr val="tx1"/>
            </a:solidFill>
            <a:miter lim="800000"/>
            <a:headEnd/>
            <a:tailEnd/>
          </a:ln>
          <a:effectLst/>
        </p:spPr>
        <p:txBody>
          <a:bodyPr wrap="none" anchor="ctr"/>
          <a:lstStyle/>
          <a:p>
            <a:pPr algn="ctr"/>
            <a:r>
              <a:rPr lang="en-US" dirty="0"/>
              <a:t>C</a:t>
            </a:r>
          </a:p>
        </p:txBody>
      </p:sp>
      <p:sp>
        <p:nvSpPr>
          <p:cNvPr id="1147910" name="Rectangle 6"/>
          <p:cNvSpPr>
            <a:spLocks noChangeArrowheads="1"/>
          </p:cNvSpPr>
          <p:nvPr/>
        </p:nvSpPr>
        <p:spPr bwMode="auto">
          <a:xfrm>
            <a:off x="3048000" y="4191000"/>
            <a:ext cx="228600" cy="381000"/>
          </a:xfrm>
          <a:prstGeom prst="rect">
            <a:avLst/>
          </a:prstGeom>
          <a:noFill/>
          <a:ln w="9525" algn="ctr">
            <a:solidFill>
              <a:schemeClr val="tx1"/>
            </a:solidFill>
            <a:miter lim="800000"/>
            <a:headEnd/>
            <a:tailEnd/>
          </a:ln>
          <a:effectLst/>
        </p:spPr>
        <p:txBody>
          <a:bodyPr wrap="none" anchor="ctr"/>
          <a:lstStyle/>
          <a:p>
            <a:pPr algn="ctr"/>
            <a:r>
              <a:rPr lang="en-US" dirty="0"/>
              <a:t>U</a:t>
            </a:r>
          </a:p>
        </p:txBody>
      </p:sp>
      <p:sp>
        <p:nvSpPr>
          <p:cNvPr id="1147911" name="Rectangle 7"/>
          <p:cNvSpPr>
            <a:spLocks noChangeArrowheads="1"/>
          </p:cNvSpPr>
          <p:nvPr/>
        </p:nvSpPr>
        <p:spPr bwMode="auto">
          <a:xfrm>
            <a:off x="228600" y="3048000"/>
            <a:ext cx="533400" cy="381000"/>
          </a:xfrm>
          <a:prstGeom prst="rect">
            <a:avLst/>
          </a:prstGeom>
          <a:noFill/>
          <a:ln w="9525" algn="ctr">
            <a:noFill/>
            <a:miter lim="800000"/>
            <a:headEnd/>
            <a:tailEnd/>
          </a:ln>
          <a:effectLst/>
        </p:spPr>
        <p:txBody>
          <a:bodyPr wrap="none" anchor="ctr"/>
          <a:lstStyle/>
          <a:p>
            <a:r>
              <a:rPr lang="en-US"/>
              <a:t>R0</a:t>
            </a:r>
          </a:p>
        </p:txBody>
      </p:sp>
      <p:sp>
        <p:nvSpPr>
          <p:cNvPr id="1147912" name="Rectangle 8"/>
          <p:cNvSpPr>
            <a:spLocks noChangeArrowheads="1"/>
          </p:cNvSpPr>
          <p:nvPr/>
        </p:nvSpPr>
        <p:spPr bwMode="auto">
          <a:xfrm>
            <a:off x="228600" y="3429000"/>
            <a:ext cx="533400" cy="381000"/>
          </a:xfrm>
          <a:prstGeom prst="rect">
            <a:avLst/>
          </a:prstGeom>
          <a:noFill/>
          <a:ln w="9525" algn="ctr">
            <a:noFill/>
            <a:miter lim="800000"/>
            <a:headEnd/>
            <a:tailEnd/>
          </a:ln>
          <a:effectLst/>
        </p:spPr>
        <p:txBody>
          <a:bodyPr wrap="none" anchor="ctr"/>
          <a:lstStyle/>
          <a:p>
            <a:r>
              <a:rPr lang="en-US"/>
              <a:t>R1</a:t>
            </a:r>
          </a:p>
        </p:txBody>
      </p:sp>
      <p:sp>
        <p:nvSpPr>
          <p:cNvPr id="1147913" name="Rectangle 9"/>
          <p:cNvSpPr>
            <a:spLocks noChangeArrowheads="1"/>
          </p:cNvSpPr>
          <p:nvPr/>
        </p:nvSpPr>
        <p:spPr bwMode="auto">
          <a:xfrm>
            <a:off x="228600" y="3810000"/>
            <a:ext cx="533400" cy="381000"/>
          </a:xfrm>
          <a:prstGeom prst="rect">
            <a:avLst/>
          </a:prstGeom>
          <a:noFill/>
          <a:ln w="9525" algn="ctr">
            <a:noFill/>
            <a:miter lim="800000"/>
            <a:headEnd/>
            <a:tailEnd/>
          </a:ln>
          <a:effectLst/>
        </p:spPr>
        <p:txBody>
          <a:bodyPr wrap="none" anchor="ctr"/>
          <a:lstStyle/>
          <a:p>
            <a:r>
              <a:rPr lang="en-US"/>
              <a:t>R2</a:t>
            </a:r>
          </a:p>
        </p:txBody>
      </p:sp>
      <p:sp>
        <p:nvSpPr>
          <p:cNvPr id="1147914" name="Rectangle 10"/>
          <p:cNvSpPr>
            <a:spLocks noChangeArrowheads="1"/>
          </p:cNvSpPr>
          <p:nvPr/>
        </p:nvSpPr>
        <p:spPr bwMode="auto">
          <a:xfrm>
            <a:off x="228600" y="4191000"/>
            <a:ext cx="533400" cy="381000"/>
          </a:xfrm>
          <a:prstGeom prst="rect">
            <a:avLst/>
          </a:prstGeom>
          <a:noFill/>
          <a:ln w="9525" algn="ctr">
            <a:noFill/>
            <a:miter lim="800000"/>
            <a:headEnd/>
            <a:tailEnd/>
          </a:ln>
          <a:effectLst/>
        </p:spPr>
        <p:txBody>
          <a:bodyPr wrap="none" anchor="ctr"/>
          <a:lstStyle/>
          <a:p>
            <a:r>
              <a:rPr lang="en-US"/>
              <a:t>R3</a:t>
            </a:r>
          </a:p>
        </p:txBody>
      </p:sp>
      <p:sp>
        <p:nvSpPr>
          <p:cNvPr id="1147915" name="Rectangle 11"/>
          <p:cNvSpPr>
            <a:spLocks noChangeArrowheads="1"/>
          </p:cNvSpPr>
          <p:nvPr/>
        </p:nvSpPr>
        <p:spPr bwMode="auto">
          <a:xfrm>
            <a:off x="762000" y="3048000"/>
            <a:ext cx="1143000" cy="381000"/>
          </a:xfrm>
          <a:prstGeom prst="rect">
            <a:avLst/>
          </a:prstGeom>
          <a:solidFill>
            <a:schemeClr val="hlink"/>
          </a:solidFill>
          <a:ln w="9525" algn="ctr">
            <a:solidFill>
              <a:schemeClr val="tx1"/>
            </a:solidFill>
            <a:miter lim="800000"/>
            <a:headEnd/>
            <a:tailEnd/>
          </a:ln>
          <a:effectLst/>
        </p:spPr>
        <p:txBody>
          <a:bodyPr wrap="none" anchor="ctr"/>
          <a:lstStyle/>
          <a:p>
            <a:r>
              <a:rPr lang="en-US"/>
              <a:t>P0</a:t>
            </a:r>
          </a:p>
        </p:txBody>
      </p:sp>
      <p:sp>
        <p:nvSpPr>
          <p:cNvPr id="1147916" name="Rectangle 12"/>
          <p:cNvSpPr>
            <a:spLocks noChangeArrowheads="1"/>
          </p:cNvSpPr>
          <p:nvPr/>
        </p:nvSpPr>
        <p:spPr bwMode="auto">
          <a:xfrm>
            <a:off x="762000" y="3429000"/>
            <a:ext cx="1143000" cy="381000"/>
          </a:xfrm>
          <a:prstGeom prst="rect">
            <a:avLst/>
          </a:prstGeom>
          <a:noFill/>
          <a:ln w="9525" algn="ctr">
            <a:solidFill>
              <a:schemeClr val="tx1"/>
            </a:solidFill>
            <a:miter lim="800000"/>
            <a:headEnd/>
            <a:tailEnd/>
          </a:ln>
          <a:effectLst/>
        </p:spPr>
        <p:txBody>
          <a:bodyPr wrap="none" anchor="ctr"/>
          <a:lstStyle/>
          <a:p>
            <a:r>
              <a:rPr lang="en-US"/>
              <a:t>P17</a:t>
            </a:r>
          </a:p>
        </p:txBody>
      </p:sp>
      <p:sp>
        <p:nvSpPr>
          <p:cNvPr id="1147917" name="Rectangle 13"/>
          <p:cNvSpPr>
            <a:spLocks noChangeArrowheads="1"/>
          </p:cNvSpPr>
          <p:nvPr/>
        </p:nvSpPr>
        <p:spPr bwMode="auto">
          <a:xfrm>
            <a:off x="762000" y="3810000"/>
            <a:ext cx="1143000" cy="381000"/>
          </a:xfrm>
          <a:prstGeom prst="rect">
            <a:avLst/>
          </a:prstGeom>
          <a:solidFill>
            <a:schemeClr val="hlink"/>
          </a:solidFill>
          <a:ln w="9525" algn="ctr">
            <a:solidFill>
              <a:schemeClr val="tx1"/>
            </a:solidFill>
            <a:miter lim="800000"/>
            <a:headEnd/>
            <a:tailEnd/>
          </a:ln>
          <a:effectLst/>
        </p:spPr>
        <p:txBody>
          <a:bodyPr wrap="none" anchor="ctr"/>
          <a:lstStyle/>
          <a:p>
            <a:r>
              <a:rPr lang="en-US"/>
              <a:t>P3</a:t>
            </a:r>
          </a:p>
        </p:txBody>
      </p:sp>
      <p:sp>
        <p:nvSpPr>
          <p:cNvPr id="1147918" name="Rectangle 14"/>
          <p:cNvSpPr>
            <a:spLocks noChangeArrowheads="1"/>
          </p:cNvSpPr>
          <p:nvPr/>
        </p:nvSpPr>
        <p:spPr bwMode="auto">
          <a:xfrm>
            <a:off x="762000" y="4191000"/>
            <a:ext cx="1143000" cy="381000"/>
          </a:xfrm>
          <a:prstGeom prst="rect">
            <a:avLst/>
          </a:prstGeom>
          <a:noFill/>
          <a:ln w="9525" algn="ctr">
            <a:solidFill>
              <a:schemeClr val="tx1"/>
            </a:solidFill>
            <a:miter lim="800000"/>
            <a:headEnd/>
            <a:tailEnd/>
          </a:ln>
          <a:effectLst/>
        </p:spPr>
        <p:txBody>
          <a:bodyPr wrap="none" anchor="ctr"/>
          <a:lstStyle/>
          <a:p>
            <a:r>
              <a:rPr lang="en-US"/>
              <a:t>P2</a:t>
            </a:r>
          </a:p>
        </p:txBody>
      </p:sp>
      <p:sp>
        <p:nvSpPr>
          <p:cNvPr id="1147921" name="Rectangle 17"/>
          <p:cNvSpPr>
            <a:spLocks noChangeArrowheads="1"/>
          </p:cNvSpPr>
          <p:nvPr/>
        </p:nvSpPr>
        <p:spPr bwMode="auto">
          <a:xfrm>
            <a:off x="3276600" y="3048000"/>
            <a:ext cx="228600" cy="381000"/>
          </a:xfrm>
          <a:prstGeom prst="rect">
            <a:avLst/>
          </a:prstGeom>
          <a:noFill/>
          <a:ln w="9525" algn="ctr">
            <a:solidFill>
              <a:schemeClr val="tx1"/>
            </a:solidFill>
            <a:miter lim="800000"/>
            <a:headEnd/>
            <a:tailEnd/>
          </a:ln>
          <a:effectLst/>
        </p:spPr>
        <p:txBody>
          <a:bodyPr wrap="none" anchor="ctr"/>
          <a:lstStyle/>
          <a:p>
            <a:pPr algn="ctr"/>
            <a:r>
              <a:rPr lang="en-US" dirty="0"/>
              <a:t>T</a:t>
            </a:r>
          </a:p>
        </p:txBody>
      </p:sp>
      <p:sp>
        <p:nvSpPr>
          <p:cNvPr id="1147922" name="Rectangle 18"/>
          <p:cNvSpPr>
            <a:spLocks noChangeArrowheads="1"/>
          </p:cNvSpPr>
          <p:nvPr/>
        </p:nvSpPr>
        <p:spPr bwMode="auto">
          <a:xfrm>
            <a:off x="3276600" y="3429000"/>
            <a:ext cx="228600" cy="381000"/>
          </a:xfrm>
          <a:prstGeom prst="rect">
            <a:avLst/>
          </a:prstGeom>
          <a:noFill/>
          <a:ln w="9525" algn="ctr">
            <a:solidFill>
              <a:schemeClr val="tx1"/>
            </a:solidFill>
            <a:miter lim="800000"/>
            <a:headEnd/>
            <a:tailEnd/>
          </a:ln>
          <a:effectLst/>
        </p:spPr>
        <p:txBody>
          <a:bodyPr wrap="none" anchor="ctr"/>
          <a:lstStyle/>
          <a:p>
            <a:pPr algn="ctr"/>
            <a:r>
              <a:rPr lang="en-US" dirty="0"/>
              <a:t>F</a:t>
            </a:r>
          </a:p>
        </p:txBody>
      </p:sp>
      <p:sp>
        <p:nvSpPr>
          <p:cNvPr id="1147923" name="Rectangle 19"/>
          <p:cNvSpPr>
            <a:spLocks noChangeArrowheads="1"/>
          </p:cNvSpPr>
          <p:nvPr/>
        </p:nvSpPr>
        <p:spPr bwMode="auto">
          <a:xfrm>
            <a:off x="3276600" y="3810000"/>
            <a:ext cx="228600" cy="381000"/>
          </a:xfrm>
          <a:prstGeom prst="rect">
            <a:avLst/>
          </a:prstGeom>
          <a:noFill/>
          <a:ln w="9525" algn="ctr">
            <a:solidFill>
              <a:schemeClr val="tx1"/>
            </a:solidFill>
            <a:miter lim="800000"/>
            <a:headEnd/>
            <a:tailEnd/>
          </a:ln>
          <a:effectLst/>
        </p:spPr>
        <p:txBody>
          <a:bodyPr wrap="none" anchor="ctr"/>
          <a:lstStyle/>
          <a:p>
            <a:pPr algn="ctr"/>
            <a:r>
              <a:rPr lang="en-US" dirty="0"/>
              <a:t>T</a:t>
            </a:r>
          </a:p>
        </p:txBody>
      </p:sp>
      <p:sp>
        <p:nvSpPr>
          <p:cNvPr id="1147924" name="Rectangle 20"/>
          <p:cNvSpPr>
            <a:spLocks noChangeArrowheads="1"/>
          </p:cNvSpPr>
          <p:nvPr/>
        </p:nvSpPr>
        <p:spPr bwMode="auto">
          <a:xfrm>
            <a:off x="3276600" y="4191000"/>
            <a:ext cx="228600" cy="381000"/>
          </a:xfrm>
          <a:prstGeom prst="rect">
            <a:avLst/>
          </a:prstGeom>
          <a:noFill/>
          <a:ln w="9525" algn="ctr">
            <a:solidFill>
              <a:schemeClr val="tx1"/>
            </a:solidFill>
            <a:miter lim="800000"/>
            <a:headEnd/>
            <a:tailEnd/>
          </a:ln>
          <a:effectLst/>
        </p:spPr>
        <p:txBody>
          <a:bodyPr wrap="none" anchor="ctr"/>
          <a:lstStyle/>
          <a:p>
            <a:pPr algn="ctr"/>
            <a:r>
              <a:rPr lang="en-US" dirty="0"/>
              <a:t>T</a:t>
            </a:r>
          </a:p>
        </p:txBody>
      </p:sp>
      <p:sp>
        <p:nvSpPr>
          <p:cNvPr id="1147926" name="Rectangle 22"/>
          <p:cNvSpPr>
            <a:spLocks noChangeArrowheads="1"/>
          </p:cNvSpPr>
          <p:nvPr/>
        </p:nvSpPr>
        <p:spPr bwMode="auto">
          <a:xfrm>
            <a:off x="1905000" y="3048000"/>
            <a:ext cx="1143000" cy="381000"/>
          </a:xfrm>
          <a:prstGeom prst="rect">
            <a:avLst/>
          </a:prstGeom>
          <a:noFill/>
          <a:ln w="9525" algn="ctr">
            <a:solidFill>
              <a:schemeClr val="tx1"/>
            </a:solidFill>
            <a:miter lim="800000"/>
            <a:headEnd/>
            <a:tailEnd/>
          </a:ln>
          <a:effectLst/>
        </p:spPr>
        <p:txBody>
          <a:bodyPr wrap="none" anchor="ctr"/>
          <a:lstStyle/>
          <a:p>
            <a:r>
              <a:rPr lang="en-US"/>
              <a:t>P4</a:t>
            </a:r>
          </a:p>
        </p:txBody>
      </p:sp>
      <p:sp>
        <p:nvSpPr>
          <p:cNvPr id="1147927" name="Rectangle 23"/>
          <p:cNvSpPr>
            <a:spLocks noChangeArrowheads="1"/>
          </p:cNvSpPr>
          <p:nvPr/>
        </p:nvSpPr>
        <p:spPr bwMode="auto">
          <a:xfrm>
            <a:off x="1905000" y="3429000"/>
            <a:ext cx="1143000" cy="381000"/>
          </a:xfrm>
          <a:prstGeom prst="rect">
            <a:avLst/>
          </a:prstGeom>
          <a:solidFill>
            <a:schemeClr val="hlink"/>
          </a:solidFill>
          <a:ln w="9525" algn="ctr">
            <a:solidFill>
              <a:schemeClr val="tx1"/>
            </a:solidFill>
            <a:miter lim="800000"/>
            <a:headEnd/>
            <a:tailEnd/>
          </a:ln>
          <a:effectLst/>
        </p:spPr>
        <p:txBody>
          <a:bodyPr wrap="none" anchor="ctr"/>
          <a:lstStyle/>
          <a:p>
            <a:r>
              <a:rPr lang="en-US"/>
              <a:t>P18</a:t>
            </a:r>
          </a:p>
        </p:txBody>
      </p:sp>
      <p:sp>
        <p:nvSpPr>
          <p:cNvPr id="1147928" name="Rectangle 24"/>
          <p:cNvSpPr>
            <a:spLocks noChangeArrowheads="1"/>
          </p:cNvSpPr>
          <p:nvPr/>
        </p:nvSpPr>
        <p:spPr bwMode="auto">
          <a:xfrm>
            <a:off x="1905000" y="3810000"/>
            <a:ext cx="1143000" cy="381000"/>
          </a:xfrm>
          <a:prstGeom prst="rect">
            <a:avLst/>
          </a:prstGeom>
          <a:noFill/>
          <a:ln w="9525" algn="ctr">
            <a:solidFill>
              <a:schemeClr val="tx1"/>
            </a:solidFill>
            <a:miter lim="800000"/>
            <a:headEnd/>
            <a:tailEnd/>
          </a:ln>
          <a:effectLst/>
        </p:spPr>
        <p:txBody>
          <a:bodyPr wrap="none" anchor="ctr"/>
          <a:lstStyle/>
          <a:p>
            <a:r>
              <a:rPr lang="en-US"/>
              <a:t>P30</a:t>
            </a:r>
          </a:p>
        </p:txBody>
      </p:sp>
      <p:sp>
        <p:nvSpPr>
          <p:cNvPr id="1147929" name="Rectangle 25"/>
          <p:cNvSpPr>
            <a:spLocks noChangeArrowheads="1"/>
          </p:cNvSpPr>
          <p:nvPr/>
        </p:nvSpPr>
        <p:spPr bwMode="auto">
          <a:xfrm>
            <a:off x="1905000" y="4191000"/>
            <a:ext cx="1143000" cy="381000"/>
          </a:xfrm>
          <a:prstGeom prst="rect">
            <a:avLst/>
          </a:prstGeom>
          <a:solidFill>
            <a:schemeClr val="hlink"/>
          </a:solidFill>
          <a:ln w="9525" algn="ctr">
            <a:solidFill>
              <a:schemeClr val="tx1"/>
            </a:solidFill>
            <a:miter lim="800000"/>
            <a:headEnd/>
            <a:tailEnd/>
          </a:ln>
          <a:effectLst/>
        </p:spPr>
        <p:txBody>
          <a:bodyPr wrap="none" anchor="ctr"/>
          <a:lstStyle/>
          <a:p>
            <a:r>
              <a:rPr lang="en-US"/>
              <a:t>P1</a:t>
            </a:r>
          </a:p>
        </p:txBody>
      </p:sp>
      <p:sp>
        <p:nvSpPr>
          <p:cNvPr id="1147930" name="Rectangle 26"/>
          <p:cNvSpPr>
            <a:spLocks noChangeArrowheads="1"/>
          </p:cNvSpPr>
          <p:nvPr/>
        </p:nvSpPr>
        <p:spPr bwMode="auto">
          <a:xfrm>
            <a:off x="4343400" y="2514600"/>
            <a:ext cx="762000" cy="304800"/>
          </a:xfrm>
          <a:prstGeom prst="rect">
            <a:avLst/>
          </a:prstGeom>
          <a:noFill/>
          <a:ln w="9525" algn="ctr">
            <a:noFill/>
            <a:miter lim="800000"/>
            <a:headEnd/>
            <a:tailEnd/>
          </a:ln>
          <a:effectLst/>
        </p:spPr>
        <p:txBody>
          <a:bodyPr wrap="none" anchor="ctr"/>
          <a:lstStyle/>
          <a:p>
            <a:r>
              <a:rPr lang="en-US" sz="1800" dirty="0"/>
              <a:t>000</a:t>
            </a:r>
          </a:p>
        </p:txBody>
      </p:sp>
      <p:sp>
        <p:nvSpPr>
          <p:cNvPr id="1147931" name="Rectangle 27"/>
          <p:cNvSpPr>
            <a:spLocks noChangeArrowheads="1"/>
          </p:cNvSpPr>
          <p:nvPr/>
        </p:nvSpPr>
        <p:spPr bwMode="auto">
          <a:xfrm>
            <a:off x="7696200" y="2514600"/>
            <a:ext cx="152400" cy="304800"/>
          </a:xfrm>
          <a:prstGeom prst="rect">
            <a:avLst/>
          </a:prstGeom>
          <a:noFill/>
          <a:ln w="9525" algn="ctr">
            <a:solidFill>
              <a:schemeClr val="tx1"/>
            </a:solidFill>
            <a:miter lim="800000"/>
            <a:headEnd/>
            <a:tailEnd/>
          </a:ln>
          <a:effectLst/>
        </p:spPr>
        <p:txBody>
          <a:bodyPr wrap="none" anchor="ctr"/>
          <a:lstStyle/>
          <a:p>
            <a:pPr algn="ctr"/>
            <a:r>
              <a:rPr lang="en-US" sz="1800" dirty="0"/>
              <a:t>F</a:t>
            </a:r>
          </a:p>
        </p:txBody>
      </p:sp>
      <p:sp>
        <p:nvSpPr>
          <p:cNvPr id="1147932" name="Text Box 28"/>
          <p:cNvSpPr txBox="1">
            <a:spLocks noChangeArrowheads="1"/>
          </p:cNvSpPr>
          <p:nvPr/>
        </p:nvSpPr>
        <p:spPr bwMode="auto">
          <a:xfrm>
            <a:off x="7651750" y="1676400"/>
            <a:ext cx="1416050" cy="366713"/>
          </a:xfrm>
          <a:prstGeom prst="rect">
            <a:avLst/>
          </a:prstGeom>
          <a:noFill/>
          <a:ln w="9525" algn="ctr">
            <a:noFill/>
            <a:miter lim="800000"/>
            <a:headEnd/>
            <a:tailEnd/>
          </a:ln>
          <a:effectLst/>
        </p:spPr>
        <p:txBody>
          <a:bodyPr wrap="none">
            <a:spAutoFit/>
          </a:bodyPr>
          <a:lstStyle/>
          <a:p>
            <a:r>
              <a:rPr lang="en-US" sz="1800"/>
              <a:t>Completed?</a:t>
            </a:r>
          </a:p>
        </p:txBody>
      </p:sp>
      <p:sp>
        <p:nvSpPr>
          <p:cNvPr id="1147933" name="Line 29"/>
          <p:cNvSpPr>
            <a:spLocks noChangeShapeType="1"/>
          </p:cNvSpPr>
          <p:nvPr/>
        </p:nvSpPr>
        <p:spPr bwMode="auto">
          <a:xfrm>
            <a:off x="7716838" y="2057400"/>
            <a:ext cx="0" cy="304800"/>
          </a:xfrm>
          <a:prstGeom prst="line">
            <a:avLst/>
          </a:prstGeom>
          <a:noFill/>
          <a:ln w="9525">
            <a:solidFill>
              <a:schemeClr val="tx1"/>
            </a:solidFill>
            <a:round/>
            <a:headEnd/>
            <a:tailEnd type="triangle" w="med" len="med"/>
          </a:ln>
          <a:effectLst/>
        </p:spPr>
        <p:txBody>
          <a:bodyPr wrap="none" anchor="ctr"/>
          <a:lstStyle/>
          <a:p>
            <a:endParaRPr lang="en-US"/>
          </a:p>
        </p:txBody>
      </p:sp>
      <p:sp>
        <p:nvSpPr>
          <p:cNvPr id="1147934" name="Rectangle 30"/>
          <p:cNvSpPr>
            <a:spLocks noChangeArrowheads="1"/>
          </p:cNvSpPr>
          <p:nvPr/>
        </p:nvSpPr>
        <p:spPr bwMode="auto">
          <a:xfrm>
            <a:off x="5181600" y="25146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35" name="Rectangle 31"/>
          <p:cNvSpPr>
            <a:spLocks noChangeArrowheads="1"/>
          </p:cNvSpPr>
          <p:nvPr/>
        </p:nvSpPr>
        <p:spPr bwMode="auto">
          <a:xfrm>
            <a:off x="6172200" y="2514600"/>
            <a:ext cx="762000" cy="304800"/>
          </a:xfrm>
          <a:prstGeom prst="rect">
            <a:avLst/>
          </a:prstGeom>
          <a:noFill/>
          <a:ln w="9525" algn="ctr">
            <a:solidFill>
              <a:schemeClr val="tx1"/>
            </a:solidFill>
            <a:miter lim="800000"/>
            <a:headEnd/>
            <a:tailEnd/>
          </a:ln>
          <a:effectLst/>
        </p:spPr>
        <p:txBody>
          <a:bodyPr wrap="none" anchor="ctr"/>
          <a:lstStyle/>
          <a:p>
            <a:r>
              <a:rPr lang="en-US" sz="1800"/>
              <a:t>R1</a:t>
            </a:r>
          </a:p>
        </p:txBody>
      </p:sp>
      <p:sp>
        <p:nvSpPr>
          <p:cNvPr id="1147936" name="Rectangle 32"/>
          <p:cNvSpPr>
            <a:spLocks noChangeArrowheads="1"/>
          </p:cNvSpPr>
          <p:nvPr/>
        </p:nvSpPr>
        <p:spPr bwMode="auto">
          <a:xfrm>
            <a:off x="4343400" y="2819400"/>
            <a:ext cx="762000" cy="304800"/>
          </a:xfrm>
          <a:prstGeom prst="rect">
            <a:avLst/>
          </a:prstGeom>
          <a:noFill/>
          <a:ln w="9525" algn="ctr">
            <a:noFill/>
            <a:miter lim="800000"/>
            <a:headEnd/>
            <a:tailEnd/>
          </a:ln>
          <a:effectLst/>
        </p:spPr>
        <p:txBody>
          <a:bodyPr wrap="none" anchor="ctr"/>
          <a:lstStyle/>
          <a:p>
            <a:r>
              <a:rPr lang="en-US" sz="1800" dirty="0"/>
              <a:t>001</a:t>
            </a:r>
          </a:p>
        </p:txBody>
      </p:sp>
      <p:sp>
        <p:nvSpPr>
          <p:cNvPr id="1147937" name="Rectangle 33"/>
          <p:cNvSpPr>
            <a:spLocks noChangeArrowheads="1"/>
          </p:cNvSpPr>
          <p:nvPr/>
        </p:nvSpPr>
        <p:spPr bwMode="auto">
          <a:xfrm>
            <a:off x="4343400" y="3124200"/>
            <a:ext cx="762000" cy="304800"/>
          </a:xfrm>
          <a:prstGeom prst="rect">
            <a:avLst/>
          </a:prstGeom>
          <a:noFill/>
          <a:ln w="9525" algn="ctr">
            <a:noFill/>
            <a:miter lim="800000"/>
            <a:headEnd/>
            <a:tailEnd/>
          </a:ln>
          <a:effectLst/>
        </p:spPr>
        <p:txBody>
          <a:bodyPr wrap="none" anchor="ctr"/>
          <a:lstStyle/>
          <a:p>
            <a:r>
              <a:rPr lang="en-US" sz="1800"/>
              <a:t>010</a:t>
            </a:r>
          </a:p>
        </p:txBody>
      </p:sp>
      <p:sp>
        <p:nvSpPr>
          <p:cNvPr id="1147938" name="Rectangle 34"/>
          <p:cNvSpPr>
            <a:spLocks noChangeArrowheads="1"/>
          </p:cNvSpPr>
          <p:nvPr/>
        </p:nvSpPr>
        <p:spPr bwMode="auto">
          <a:xfrm>
            <a:off x="4343400" y="3429000"/>
            <a:ext cx="762000" cy="304800"/>
          </a:xfrm>
          <a:prstGeom prst="rect">
            <a:avLst/>
          </a:prstGeom>
          <a:noFill/>
          <a:ln w="9525" algn="ctr">
            <a:noFill/>
            <a:miter lim="800000"/>
            <a:headEnd/>
            <a:tailEnd/>
          </a:ln>
          <a:effectLst/>
        </p:spPr>
        <p:txBody>
          <a:bodyPr wrap="none" anchor="ctr"/>
          <a:lstStyle/>
          <a:p>
            <a:r>
              <a:rPr lang="en-US" sz="1800"/>
              <a:t>011</a:t>
            </a:r>
          </a:p>
        </p:txBody>
      </p:sp>
      <p:sp>
        <p:nvSpPr>
          <p:cNvPr id="1147939" name="Rectangle 35"/>
          <p:cNvSpPr>
            <a:spLocks noChangeArrowheads="1"/>
          </p:cNvSpPr>
          <p:nvPr/>
        </p:nvSpPr>
        <p:spPr bwMode="auto">
          <a:xfrm>
            <a:off x="4343400" y="3733800"/>
            <a:ext cx="762000" cy="304800"/>
          </a:xfrm>
          <a:prstGeom prst="rect">
            <a:avLst/>
          </a:prstGeom>
          <a:noFill/>
          <a:ln w="9525" algn="ctr">
            <a:noFill/>
            <a:miter lim="800000"/>
            <a:headEnd/>
            <a:tailEnd/>
          </a:ln>
          <a:effectLst/>
        </p:spPr>
        <p:txBody>
          <a:bodyPr wrap="none" anchor="ctr"/>
          <a:lstStyle/>
          <a:p>
            <a:r>
              <a:rPr lang="en-US" sz="1800"/>
              <a:t>100</a:t>
            </a:r>
          </a:p>
        </p:txBody>
      </p:sp>
      <p:sp>
        <p:nvSpPr>
          <p:cNvPr id="1147940" name="Rectangle 36"/>
          <p:cNvSpPr>
            <a:spLocks noChangeArrowheads="1"/>
          </p:cNvSpPr>
          <p:nvPr/>
        </p:nvSpPr>
        <p:spPr bwMode="auto">
          <a:xfrm>
            <a:off x="4343400" y="4038600"/>
            <a:ext cx="762000" cy="304800"/>
          </a:xfrm>
          <a:prstGeom prst="rect">
            <a:avLst/>
          </a:prstGeom>
          <a:noFill/>
          <a:ln w="9525" algn="ctr">
            <a:noFill/>
            <a:miter lim="800000"/>
            <a:headEnd/>
            <a:tailEnd/>
          </a:ln>
          <a:effectLst/>
        </p:spPr>
        <p:txBody>
          <a:bodyPr wrap="none" anchor="ctr"/>
          <a:lstStyle/>
          <a:p>
            <a:r>
              <a:rPr lang="en-US" sz="1800"/>
              <a:t>101</a:t>
            </a:r>
          </a:p>
        </p:txBody>
      </p:sp>
      <p:sp>
        <p:nvSpPr>
          <p:cNvPr id="1147941" name="Rectangle 37"/>
          <p:cNvSpPr>
            <a:spLocks noChangeArrowheads="1"/>
          </p:cNvSpPr>
          <p:nvPr/>
        </p:nvSpPr>
        <p:spPr bwMode="auto">
          <a:xfrm>
            <a:off x="4343400" y="4343400"/>
            <a:ext cx="762000" cy="304800"/>
          </a:xfrm>
          <a:prstGeom prst="rect">
            <a:avLst/>
          </a:prstGeom>
          <a:noFill/>
          <a:ln w="9525" algn="ctr">
            <a:noFill/>
            <a:miter lim="800000"/>
            <a:headEnd/>
            <a:tailEnd/>
          </a:ln>
          <a:effectLst/>
        </p:spPr>
        <p:txBody>
          <a:bodyPr wrap="none" anchor="ctr"/>
          <a:lstStyle/>
          <a:p>
            <a:r>
              <a:rPr lang="en-US" sz="1800"/>
              <a:t>110</a:t>
            </a:r>
          </a:p>
        </p:txBody>
      </p:sp>
      <p:sp>
        <p:nvSpPr>
          <p:cNvPr id="1147942" name="Rectangle 38"/>
          <p:cNvSpPr>
            <a:spLocks noChangeArrowheads="1"/>
          </p:cNvSpPr>
          <p:nvPr/>
        </p:nvSpPr>
        <p:spPr bwMode="auto">
          <a:xfrm>
            <a:off x="4343400" y="4648200"/>
            <a:ext cx="762000" cy="304800"/>
          </a:xfrm>
          <a:prstGeom prst="rect">
            <a:avLst/>
          </a:prstGeom>
          <a:noFill/>
          <a:ln w="9525" algn="ctr">
            <a:noFill/>
            <a:miter lim="800000"/>
            <a:headEnd/>
            <a:tailEnd/>
          </a:ln>
          <a:effectLst/>
        </p:spPr>
        <p:txBody>
          <a:bodyPr wrap="none" anchor="ctr"/>
          <a:lstStyle/>
          <a:p>
            <a:r>
              <a:rPr lang="en-US" sz="1800"/>
              <a:t>111</a:t>
            </a:r>
          </a:p>
        </p:txBody>
      </p:sp>
      <p:sp>
        <p:nvSpPr>
          <p:cNvPr id="1147943" name="Rectangle 39"/>
          <p:cNvSpPr>
            <a:spLocks noChangeArrowheads="1"/>
          </p:cNvSpPr>
          <p:nvPr/>
        </p:nvSpPr>
        <p:spPr bwMode="auto">
          <a:xfrm>
            <a:off x="5181600" y="1752600"/>
            <a:ext cx="990600" cy="304800"/>
          </a:xfrm>
          <a:prstGeom prst="rect">
            <a:avLst/>
          </a:prstGeom>
          <a:noFill/>
          <a:ln w="9525" algn="ctr">
            <a:noFill/>
            <a:miter lim="800000"/>
            <a:headEnd/>
            <a:tailEnd/>
          </a:ln>
          <a:effectLst/>
        </p:spPr>
        <p:txBody>
          <a:bodyPr wrap="none" anchor="ctr"/>
          <a:lstStyle/>
          <a:p>
            <a:r>
              <a:rPr lang="en-US" sz="1800" dirty="0"/>
              <a:t>Other</a:t>
            </a:r>
          </a:p>
          <a:p>
            <a:r>
              <a:rPr lang="en-US" sz="1800" dirty="0"/>
              <a:t>Stuff</a:t>
            </a:r>
          </a:p>
        </p:txBody>
      </p:sp>
      <p:sp>
        <p:nvSpPr>
          <p:cNvPr id="1147944" name="Rectangle 40"/>
          <p:cNvSpPr>
            <a:spLocks noChangeArrowheads="1"/>
          </p:cNvSpPr>
          <p:nvPr/>
        </p:nvSpPr>
        <p:spPr bwMode="auto">
          <a:xfrm>
            <a:off x="6172200" y="1828800"/>
            <a:ext cx="762000" cy="304800"/>
          </a:xfrm>
          <a:prstGeom prst="rect">
            <a:avLst/>
          </a:prstGeom>
          <a:noFill/>
          <a:ln w="9525" algn="ctr">
            <a:noFill/>
            <a:miter lim="800000"/>
            <a:headEnd/>
            <a:tailEnd/>
          </a:ln>
          <a:effectLst/>
        </p:spPr>
        <p:txBody>
          <a:bodyPr wrap="none" anchor="ctr"/>
          <a:lstStyle/>
          <a:p>
            <a:r>
              <a:rPr lang="en-US" sz="1800"/>
              <a:t>dest</a:t>
            </a:r>
          </a:p>
          <a:p>
            <a:r>
              <a:rPr lang="en-US" sz="1800"/>
              <a:t>reg</a:t>
            </a:r>
          </a:p>
        </p:txBody>
      </p:sp>
      <p:sp>
        <p:nvSpPr>
          <p:cNvPr id="1147945" name="Rectangle 41"/>
          <p:cNvSpPr>
            <a:spLocks noChangeArrowheads="1"/>
          </p:cNvSpPr>
          <p:nvPr/>
        </p:nvSpPr>
        <p:spPr bwMode="auto">
          <a:xfrm>
            <a:off x="7696200" y="2819400"/>
            <a:ext cx="152400" cy="304800"/>
          </a:xfrm>
          <a:prstGeom prst="rect">
            <a:avLst/>
          </a:prstGeom>
          <a:noFill/>
          <a:ln w="9525" algn="ctr">
            <a:solidFill>
              <a:schemeClr val="tx1"/>
            </a:solidFill>
            <a:miter lim="800000"/>
            <a:headEnd/>
            <a:tailEnd/>
          </a:ln>
          <a:effectLst/>
        </p:spPr>
        <p:txBody>
          <a:bodyPr wrap="none" anchor="ctr"/>
          <a:lstStyle/>
          <a:p>
            <a:pPr algn="ctr"/>
            <a:r>
              <a:rPr lang="en-US" sz="1800"/>
              <a:t>T</a:t>
            </a:r>
          </a:p>
        </p:txBody>
      </p:sp>
      <p:sp>
        <p:nvSpPr>
          <p:cNvPr id="1147946" name="Rectangle 42"/>
          <p:cNvSpPr>
            <a:spLocks noChangeArrowheads="1"/>
          </p:cNvSpPr>
          <p:nvPr/>
        </p:nvSpPr>
        <p:spPr bwMode="auto">
          <a:xfrm>
            <a:off x="5181600" y="28194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47" name="Rectangle 43"/>
          <p:cNvSpPr>
            <a:spLocks noChangeArrowheads="1"/>
          </p:cNvSpPr>
          <p:nvPr/>
        </p:nvSpPr>
        <p:spPr bwMode="auto">
          <a:xfrm>
            <a:off x="6172200" y="2819400"/>
            <a:ext cx="762000" cy="304800"/>
          </a:xfrm>
          <a:prstGeom prst="rect">
            <a:avLst/>
          </a:prstGeom>
          <a:noFill/>
          <a:ln w="9525" algn="ctr">
            <a:solidFill>
              <a:schemeClr val="tx1"/>
            </a:solidFill>
            <a:miter lim="800000"/>
            <a:headEnd/>
            <a:tailEnd/>
          </a:ln>
          <a:effectLst/>
        </p:spPr>
        <p:txBody>
          <a:bodyPr wrap="none" anchor="ctr"/>
          <a:lstStyle/>
          <a:p>
            <a:r>
              <a:rPr lang="en-US" sz="1800"/>
              <a:t>R1</a:t>
            </a:r>
          </a:p>
        </p:txBody>
      </p:sp>
      <p:sp>
        <p:nvSpPr>
          <p:cNvPr id="1147948" name="Rectangle 44"/>
          <p:cNvSpPr>
            <a:spLocks noChangeArrowheads="1"/>
          </p:cNvSpPr>
          <p:nvPr/>
        </p:nvSpPr>
        <p:spPr bwMode="auto">
          <a:xfrm>
            <a:off x="7696200" y="3124200"/>
            <a:ext cx="152400" cy="304800"/>
          </a:xfrm>
          <a:prstGeom prst="rect">
            <a:avLst/>
          </a:prstGeom>
          <a:noFill/>
          <a:ln w="9525" algn="ctr">
            <a:solidFill>
              <a:schemeClr val="tx1"/>
            </a:solidFill>
            <a:miter lim="800000"/>
            <a:headEnd/>
            <a:tailEnd/>
          </a:ln>
          <a:effectLst/>
        </p:spPr>
        <p:txBody>
          <a:bodyPr wrap="none" anchor="ctr"/>
          <a:lstStyle/>
          <a:p>
            <a:pPr algn="ctr"/>
            <a:r>
              <a:rPr lang="en-US" sz="1800" dirty="0"/>
              <a:t>T</a:t>
            </a:r>
          </a:p>
        </p:txBody>
      </p:sp>
      <p:sp>
        <p:nvSpPr>
          <p:cNvPr id="1147949" name="Rectangle 45"/>
          <p:cNvSpPr>
            <a:spLocks noChangeArrowheads="1"/>
          </p:cNvSpPr>
          <p:nvPr/>
        </p:nvSpPr>
        <p:spPr bwMode="auto">
          <a:xfrm>
            <a:off x="5181600" y="31242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50" name="Rectangle 46"/>
          <p:cNvSpPr>
            <a:spLocks noChangeArrowheads="1"/>
          </p:cNvSpPr>
          <p:nvPr/>
        </p:nvSpPr>
        <p:spPr bwMode="auto">
          <a:xfrm>
            <a:off x="6172200" y="3124200"/>
            <a:ext cx="762000" cy="304800"/>
          </a:xfrm>
          <a:prstGeom prst="rect">
            <a:avLst/>
          </a:prstGeom>
          <a:noFill/>
          <a:ln w="9525" algn="ctr">
            <a:solidFill>
              <a:schemeClr val="tx1"/>
            </a:solidFill>
            <a:miter lim="800000"/>
            <a:headEnd/>
            <a:tailEnd/>
          </a:ln>
          <a:effectLst/>
        </p:spPr>
        <p:txBody>
          <a:bodyPr wrap="none" anchor="ctr"/>
          <a:lstStyle/>
          <a:p>
            <a:r>
              <a:rPr lang="en-US" sz="1800"/>
              <a:t>R3</a:t>
            </a:r>
          </a:p>
        </p:txBody>
      </p:sp>
      <p:sp>
        <p:nvSpPr>
          <p:cNvPr id="1147951" name="Rectangle 47"/>
          <p:cNvSpPr>
            <a:spLocks noChangeArrowheads="1"/>
          </p:cNvSpPr>
          <p:nvPr/>
        </p:nvSpPr>
        <p:spPr bwMode="auto">
          <a:xfrm>
            <a:off x="7696200" y="3429000"/>
            <a:ext cx="152400" cy="304800"/>
          </a:xfrm>
          <a:prstGeom prst="rect">
            <a:avLst/>
          </a:prstGeom>
          <a:noFill/>
          <a:ln w="9525" algn="ctr">
            <a:solidFill>
              <a:schemeClr val="tx1"/>
            </a:solidFill>
            <a:miter lim="800000"/>
            <a:headEnd/>
            <a:tailEnd/>
          </a:ln>
          <a:effectLst/>
        </p:spPr>
        <p:txBody>
          <a:bodyPr wrap="none" anchor="ctr"/>
          <a:lstStyle/>
          <a:p>
            <a:pPr algn="ctr"/>
            <a:r>
              <a:rPr lang="en-US" sz="1800"/>
              <a:t>F</a:t>
            </a:r>
          </a:p>
        </p:txBody>
      </p:sp>
      <p:sp>
        <p:nvSpPr>
          <p:cNvPr id="1147952" name="Rectangle 48"/>
          <p:cNvSpPr>
            <a:spLocks noChangeArrowheads="1"/>
          </p:cNvSpPr>
          <p:nvPr/>
        </p:nvSpPr>
        <p:spPr bwMode="auto">
          <a:xfrm>
            <a:off x="5181600" y="34290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53" name="Rectangle 49"/>
          <p:cNvSpPr>
            <a:spLocks noChangeArrowheads="1"/>
          </p:cNvSpPr>
          <p:nvPr/>
        </p:nvSpPr>
        <p:spPr bwMode="auto">
          <a:xfrm>
            <a:off x="6172200" y="3429000"/>
            <a:ext cx="762000" cy="304800"/>
          </a:xfrm>
          <a:prstGeom prst="rect">
            <a:avLst/>
          </a:prstGeom>
          <a:noFill/>
          <a:ln w="9525" algn="ctr">
            <a:solidFill>
              <a:schemeClr val="tx1"/>
            </a:solidFill>
            <a:miter lim="800000"/>
            <a:headEnd/>
            <a:tailEnd/>
          </a:ln>
          <a:effectLst/>
        </p:spPr>
        <p:txBody>
          <a:bodyPr wrap="none" anchor="ctr"/>
          <a:lstStyle/>
          <a:p>
            <a:r>
              <a:rPr lang="en-US" sz="1800"/>
              <a:t>R1</a:t>
            </a:r>
          </a:p>
        </p:txBody>
      </p:sp>
      <p:sp>
        <p:nvSpPr>
          <p:cNvPr id="1147954" name="Rectangle 50"/>
          <p:cNvSpPr>
            <a:spLocks noChangeArrowheads="1"/>
          </p:cNvSpPr>
          <p:nvPr/>
        </p:nvSpPr>
        <p:spPr bwMode="auto">
          <a:xfrm>
            <a:off x="7696200" y="37338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7955" name="Rectangle 51"/>
          <p:cNvSpPr>
            <a:spLocks noChangeArrowheads="1"/>
          </p:cNvSpPr>
          <p:nvPr/>
        </p:nvSpPr>
        <p:spPr bwMode="auto">
          <a:xfrm>
            <a:off x="5181600" y="37338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56" name="Rectangle 52"/>
          <p:cNvSpPr>
            <a:spLocks noChangeArrowheads="1"/>
          </p:cNvSpPr>
          <p:nvPr/>
        </p:nvSpPr>
        <p:spPr bwMode="auto">
          <a:xfrm>
            <a:off x="6172200" y="37338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57" name="Rectangle 53"/>
          <p:cNvSpPr>
            <a:spLocks noChangeArrowheads="1"/>
          </p:cNvSpPr>
          <p:nvPr/>
        </p:nvSpPr>
        <p:spPr bwMode="auto">
          <a:xfrm>
            <a:off x="7696200" y="40386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7958" name="Rectangle 54"/>
          <p:cNvSpPr>
            <a:spLocks noChangeArrowheads="1"/>
          </p:cNvSpPr>
          <p:nvPr/>
        </p:nvSpPr>
        <p:spPr bwMode="auto">
          <a:xfrm>
            <a:off x="5181600" y="40386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59" name="Rectangle 55"/>
          <p:cNvSpPr>
            <a:spLocks noChangeArrowheads="1"/>
          </p:cNvSpPr>
          <p:nvPr/>
        </p:nvSpPr>
        <p:spPr bwMode="auto">
          <a:xfrm>
            <a:off x="6172200" y="40386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60" name="Rectangle 56"/>
          <p:cNvSpPr>
            <a:spLocks noChangeArrowheads="1"/>
          </p:cNvSpPr>
          <p:nvPr/>
        </p:nvSpPr>
        <p:spPr bwMode="auto">
          <a:xfrm>
            <a:off x="7696200" y="43434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7961" name="Rectangle 57"/>
          <p:cNvSpPr>
            <a:spLocks noChangeArrowheads="1"/>
          </p:cNvSpPr>
          <p:nvPr/>
        </p:nvSpPr>
        <p:spPr bwMode="auto">
          <a:xfrm>
            <a:off x="5181600" y="43434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62" name="Rectangle 58"/>
          <p:cNvSpPr>
            <a:spLocks noChangeArrowheads="1"/>
          </p:cNvSpPr>
          <p:nvPr/>
        </p:nvSpPr>
        <p:spPr bwMode="auto">
          <a:xfrm>
            <a:off x="6172200" y="4343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63" name="Rectangle 59"/>
          <p:cNvSpPr>
            <a:spLocks noChangeArrowheads="1"/>
          </p:cNvSpPr>
          <p:nvPr/>
        </p:nvSpPr>
        <p:spPr bwMode="auto">
          <a:xfrm>
            <a:off x="7696200" y="46482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7964" name="Rectangle 60"/>
          <p:cNvSpPr>
            <a:spLocks noChangeArrowheads="1"/>
          </p:cNvSpPr>
          <p:nvPr/>
        </p:nvSpPr>
        <p:spPr bwMode="auto">
          <a:xfrm>
            <a:off x="5181600" y="46482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65" name="Rectangle 61"/>
          <p:cNvSpPr>
            <a:spLocks noChangeArrowheads="1"/>
          </p:cNvSpPr>
          <p:nvPr/>
        </p:nvSpPr>
        <p:spPr bwMode="auto">
          <a:xfrm>
            <a:off x="6172200" y="4648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66" name="Rectangle 62"/>
          <p:cNvSpPr>
            <a:spLocks noChangeArrowheads="1"/>
          </p:cNvSpPr>
          <p:nvPr/>
        </p:nvSpPr>
        <p:spPr bwMode="auto">
          <a:xfrm>
            <a:off x="6934200" y="2514600"/>
            <a:ext cx="762000" cy="304800"/>
          </a:xfrm>
          <a:prstGeom prst="rect">
            <a:avLst/>
          </a:prstGeom>
          <a:noFill/>
          <a:ln w="9525" algn="ctr">
            <a:solidFill>
              <a:schemeClr val="tx1"/>
            </a:solidFill>
            <a:miter lim="800000"/>
            <a:headEnd/>
            <a:tailEnd/>
          </a:ln>
          <a:effectLst/>
        </p:spPr>
        <p:txBody>
          <a:bodyPr wrap="none" anchor="ctr"/>
          <a:lstStyle/>
          <a:p>
            <a:r>
              <a:rPr lang="en-US" sz="1800"/>
              <a:t>P7</a:t>
            </a:r>
          </a:p>
        </p:txBody>
      </p:sp>
      <p:sp>
        <p:nvSpPr>
          <p:cNvPr id="1147967" name="Rectangle 63"/>
          <p:cNvSpPr>
            <a:spLocks noChangeArrowheads="1"/>
          </p:cNvSpPr>
          <p:nvPr/>
        </p:nvSpPr>
        <p:spPr bwMode="auto">
          <a:xfrm>
            <a:off x="6934200" y="2819400"/>
            <a:ext cx="762000" cy="304800"/>
          </a:xfrm>
          <a:prstGeom prst="rect">
            <a:avLst/>
          </a:prstGeom>
          <a:noFill/>
          <a:ln w="9525" algn="ctr">
            <a:solidFill>
              <a:schemeClr val="tx1"/>
            </a:solidFill>
            <a:miter lim="800000"/>
            <a:headEnd/>
            <a:tailEnd/>
          </a:ln>
          <a:effectLst/>
        </p:spPr>
        <p:txBody>
          <a:bodyPr wrap="none" anchor="ctr"/>
          <a:lstStyle/>
          <a:p>
            <a:r>
              <a:rPr lang="en-US" sz="1800"/>
              <a:t>P8</a:t>
            </a:r>
          </a:p>
        </p:txBody>
      </p:sp>
      <p:sp>
        <p:nvSpPr>
          <p:cNvPr id="1147968" name="Rectangle 64"/>
          <p:cNvSpPr>
            <a:spLocks noChangeArrowheads="1"/>
          </p:cNvSpPr>
          <p:nvPr/>
        </p:nvSpPr>
        <p:spPr bwMode="auto">
          <a:xfrm>
            <a:off x="6934200" y="3124200"/>
            <a:ext cx="762000" cy="304800"/>
          </a:xfrm>
          <a:prstGeom prst="rect">
            <a:avLst/>
          </a:prstGeom>
          <a:noFill/>
          <a:ln w="9525" algn="ctr">
            <a:solidFill>
              <a:schemeClr val="tx1"/>
            </a:solidFill>
            <a:miter lim="800000"/>
            <a:headEnd/>
            <a:tailEnd/>
          </a:ln>
          <a:effectLst/>
        </p:spPr>
        <p:txBody>
          <a:bodyPr wrap="none" anchor="ctr"/>
          <a:lstStyle/>
          <a:p>
            <a:r>
              <a:rPr lang="en-US" sz="1800"/>
              <a:t>P1</a:t>
            </a:r>
          </a:p>
        </p:txBody>
      </p:sp>
      <p:sp>
        <p:nvSpPr>
          <p:cNvPr id="1147969" name="Rectangle 65"/>
          <p:cNvSpPr>
            <a:spLocks noChangeArrowheads="1"/>
          </p:cNvSpPr>
          <p:nvPr/>
        </p:nvSpPr>
        <p:spPr bwMode="auto">
          <a:xfrm>
            <a:off x="6934200" y="3429000"/>
            <a:ext cx="762000" cy="304800"/>
          </a:xfrm>
          <a:prstGeom prst="rect">
            <a:avLst/>
          </a:prstGeom>
          <a:noFill/>
          <a:ln w="9525" algn="ctr">
            <a:solidFill>
              <a:schemeClr val="tx1"/>
            </a:solidFill>
            <a:miter lim="800000"/>
            <a:headEnd/>
            <a:tailEnd/>
          </a:ln>
          <a:effectLst/>
        </p:spPr>
        <p:txBody>
          <a:bodyPr wrap="none" anchor="ctr"/>
          <a:lstStyle/>
          <a:p>
            <a:r>
              <a:rPr lang="en-US" sz="1800"/>
              <a:t>P18</a:t>
            </a:r>
          </a:p>
        </p:txBody>
      </p:sp>
      <p:sp>
        <p:nvSpPr>
          <p:cNvPr id="1147970" name="Rectangle 66"/>
          <p:cNvSpPr>
            <a:spLocks noChangeArrowheads="1"/>
          </p:cNvSpPr>
          <p:nvPr/>
        </p:nvSpPr>
        <p:spPr bwMode="auto">
          <a:xfrm>
            <a:off x="6934200" y="37338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71" name="Rectangle 67"/>
          <p:cNvSpPr>
            <a:spLocks noChangeArrowheads="1"/>
          </p:cNvSpPr>
          <p:nvPr/>
        </p:nvSpPr>
        <p:spPr bwMode="auto">
          <a:xfrm>
            <a:off x="6934200" y="40386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72" name="Rectangle 68"/>
          <p:cNvSpPr>
            <a:spLocks noChangeArrowheads="1"/>
          </p:cNvSpPr>
          <p:nvPr/>
        </p:nvSpPr>
        <p:spPr bwMode="auto">
          <a:xfrm>
            <a:off x="6934200" y="4343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73" name="Rectangle 69"/>
          <p:cNvSpPr>
            <a:spLocks noChangeArrowheads="1"/>
          </p:cNvSpPr>
          <p:nvPr/>
        </p:nvSpPr>
        <p:spPr bwMode="auto">
          <a:xfrm>
            <a:off x="6934200" y="4648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7974" name="Rectangle 70"/>
          <p:cNvSpPr>
            <a:spLocks noChangeArrowheads="1"/>
          </p:cNvSpPr>
          <p:nvPr/>
        </p:nvSpPr>
        <p:spPr bwMode="auto">
          <a:xfrm>
            <a:off x="6858000" y="1828800"/>
            <a:ext cx="762000" cy="304800"/>
          </a:xfrm>
          <a:prstGeom prst="rect">
            <a:avLst/>
          </a:prstGeom>
          <a:noFill/>
          <a:ln w="9525" algn="ctr">
            <a:noFill/>
            <a:miter lim="800000"/>
            <a:headEnd/>
            <a:tailEnd/>
          </a:ln>
          <a:effectLst/>
        </p:spPr>
        <p:txBody>
          <a:bodyPr wrap="none" anchor="ctr"/>
          <a:lstStyle/>
          <a:p>
            <a:r>
              <a:rPr lang="en-US" sz="1800"/>
              <a:t>phy</a:t>
            </a:r>
          </a:p>
          <a:p>
            <a:r>
              <a:rPr lang="en-US" sz="1800"/>
              <a:t>reg</a:t>
            </a:r>
          </a:p>
        </p:txBody>
      </p:sp>
      <p:sp>
        <p:nvSpPr>
          <p:cNvPr id="1147975" name="Text Box 71"/>
          <p:cNvSpPr txBox="1">
            <a:spLocks noChangeArrowheads="1"/>
          </p:cNvSpPr>
          <p:nvPr/>
        </p:nvSpPr>
        <p:spPr bwMode="auto">
          <a:xfrm>
            <a:off x="1600200" y="5257800"/>
            <a:ext cx="6545382" cy="1200329"/>
          </a:xfrm>
          <a:prstGeom prst="rect">
            <a:avLst/>
          </a:prstGeom>
          <a:noFill/>
          <a:ln w="9525" algn="ctr">
            <a:noFill/>
            <a:miter lim="800000"/>
            <a:headEnd/>
            <a:tailEnd/>
          </a:ln>
          <a:effectLst/>
        </p:spPr>
        <p:txBody>
          <a:bodyPr wrap="none">
            <a:spAutoFit/>
          </a:bodyPr>
          <a:lstStyle/>
          <a:p>
            <a:pPr algn="l"/>
            <a:r>
              <a:rPr lang="en-US" sz="1800" dirty="0"/>
              <a:t>As instruction retires, </a:t>
            </a:r>
          </a:p>
          <a:p>
            <a:pPr algn="l"/>
            <a:r>
              <a:rPr lang="en-US" sz="1800" dirty="0"/>
              <a:t>	previously committed </a:t>
            </a:r>
            <a:r>
              <a:rPr lang="en-US" sz="1800" dirty="0" err="1"/>
              <a:t>phys</a:t>
            </a:r>
            <a:r>
              <a:rPr lang="en-US" sz="1800" dirty="0"/>
              <a:t> </a:t>
            </a:r>
            <a:r>
              <a:rPr lang="en-US" sz="1800" dirty="0" err="1"/>
              <a:t>reg</a:t>
            </a:r>
            <a:r>
              <a:rPr lang="en-US" sz="1800" dirty="0"/>
              <a:t> can be reclaimed</a:t>
            </a:r>
          </a:p>
          <a:p>
            <a:pPr algn="l"/>
            <a:endParaRPr lang="en-US" sz="1800" dirty="0"/>
          </a:p>
          <a:p>
            <a:pPr algn="l"/>
            <a:r>
              <a:rPr lang="en-US" sz="1800" dirty="0"/>
              <a:t>Requires read/modify/write of committed entry in rename table</a:t>
            </a:r>
          </a:p>
        </p:txBody>
      </p:sp>
      <p:sp>
        <p:nvSpPr>
          <p:cNvPr id="76" name="Text Box 54">
            <a:extLst>
              <a:ext uri="{FF2B5EF4-FFF2-40B4-BE49-F238E27FC236}">
                <a16:creationId xmlns:a16="http://schemas.microsoft.com/office/drawing/2014/main" id="{9EA3BD22-3ACB-D54D-9214-BBBEE866D433}"/>
              </a:ext>
            </a:extLst>
          </p:cNvPr>
          <p:cNvSpPr txBox="1">
            <a:spLocks noChangeArrowheads="1"/>
          </p:cNvSpPr>
          <p:nvPr/>
        </p:nvSpPr>
        <p:spPr bwMode="auto">
          <a:xfrm>
            <a:off x="754600" y="2442461"/>
            <a:ext cx="1176925" cy="584775"/>
          </a:xfrm>
          <a:prstGeom prst="rect">
            <a:avLst/>
          </a:prstGeom>
          <a:noFill/>
          <a:ln w="9525" algn="ctr">
            <a:noFill/>
            <a:miter lim="800000"/>
            <a:headEnd/>
            <a:tailEnd/>
          </a:ln>
          <a:effectLst/>
        </p:spPr>
        <p:txBody>
          <a:bodyPr wrap="none">
            <a:spAutoFit/>
          </a:bodyPr>
          <a:lstStyle/>
          <a:p>
            <a:r>
              <a:rPr lang="en-US" sz="1600" dirty="0"/>
              <a:t>Committed</a:t>
            </a:r>
          </a:p>
          <a:p>
            <a:r>
              <a:rPr lang="en-US" sz="1600" dirty="0"/>
              <a:t>Tag</a:t>
            </a:r>
          </a:p>
        </p:txBody>
      </p:sp>
      <p:sp>
        <p:nvSpPr>
          <p:cNvPr id="77" name="Text Box 60">
            <a:extLst>
              <a:ext uri="{FF2B5EF4-FFF2-40B4-BE49-F238E27FC236}">
                <a16:creationId xmlns:a16="http://schemas.microsoft.com/office/drawing/2014/main" id="{7C0A95E8-5598-EA46-8286-45EA7B2D1AC6}"/>
              </a:ext>
            </a:extLst>
          </p:cNvPr>
          <p:cNvSpPr txBox="1">
            <a:spLocks noChangeArrowheads="1"/>
          </p:cNvSpPr>
          <p:nvPr/>
        </p:nvSpPr>
        <p:spPr bwMode="auto">
          <a:xfrm>
            <a:off x="1884190" y="2458269"/>
            <a:ext cx="1393330" cy="584775"/>
          </a:xfrm>
          <a:prstGeom prst="rect">
            <a:avLst/>
          </a:prstGeom>
          <a:noFill/>
          <a:ln w="9525" algn="ctr">
            <a:noFill/>
            <a:miter lim="800000"/>
            <a:headEnd/>
            <a:tailEnd/>
          </a:ln>
          <a:effectLst/>
        </p:spPr>
        <p:txBody>
          <a:bodyPr wrap="none">
            <a:spAutoFit/>
          </a:bodyPr>
          <a:lstStyle/>
          <a:p>
            <a:r>
              <a:rPr lang="en-US" sz="1600" dirty="0"/>
              <a:t>Uncommitted</a:t>
            </a:r>
          </a:p>
          <a:p>
            <a:r>
              <a:rPr lang="en-US" sz="1600" dirty="0"/>
              <a:t>Tag</a:t>
            </a:r>
          </a:p>
        </p:txBody>
      </p:sp>
      <p:sp>
        <p:nvSpPr>
          <p:cNvPr id="78" name="Text Box 65">
            <a:extLst>
              <a:ext uri="{FF2B5EF4-FFF2-40B4-BE49-F238E27FC236}">
                <a16:creationId xmlns:a16="http://schemas.microsoft.com/office/drawing/2014/main" id="{5FB8C436-43D9-A34B-A829-4026E293B717}"/>
              </a:ext>
            </a:extLst>
          </p:cNvPr>
          <p:cNvSpPr txBox="1">
            <a:spLocks noChangeArrowheads="1"/>
          </p:cNvSpPr>
          <p:nvPr/>
        </p:nvSpPr>
        <p:spPr bwMode="auto">
          <a:xfrm>
            <a:off x="3402923" y="2535733"/>
            <a:ext cx="736868" cy="338554"/>
          </a:xfrm>
          <a:prstGeom prst="rect">
            <a:avLst/>
          </a:prstGeom>
          <a:noFill/>
          <a:ln w="9525" algn="ctr">
            <a:noFill/>
            <a:miter lim="800000"/>
            <a:headEnd/>
            <a:tailEnd/>
          </a:ln>
          <a:effectLst/>
        </p:spPr>
        <p:txBody>
          <a:bodyPr wrap="none">
            <a:spAutoFit/>
          </a:bodyPr>
          <a:lstStyle/>
          <a:p>
            <a:r>
              <a:rPr lang="en-US" sz="1600" dirty="0"/>
              <a:t>Valid?</a:t>
            </a:r>
          </a:p>
        </p:txBody>
      </p:sp>
      <p:sp>
        <p:nvSpPr>
          <p:cNvPr id="79" name="Text Box 65">
            <a:extLst>
              <a:ext uri="{FF2B5EF4-FFF2-40B4-BE49-F238E27FC236}">
                <a16:creationId xmlns:a16="http://schemas.microsoft.com/office/drawing/2014/main" id="{11B3CE5C-00EC-B340-A1E6-D509B5ACD744}"/>
              </a:ext>
            </a:extLst>
          </p:cNvPr>
          <p:cNvSpPr txBox="1">
            <a:spLocks noChangeArrowheads="1"/>
          </p:cNvSpPr>
          <p:nvPr/>
        </p:nvSpPr>
        <p:spPr bwMode="auto">
          <a:xfrm>
            <a:off x="2944393" y="2192432"/>
            <a:ext cx="1290738" cy="338554"/>
          </a:xfrm>
          <a:prstGeom prst="rect">
            <a:avLst/>
          </a:prstGeom>
          <a:noFill/>
          <a:ln w="9525" algn="ctr">
            <a:noFill/>
            <a:miter lim="800000"/>
            <a:headEnd/>
            <a:tailEnd/>
          </a:ln>
          <a:effectLst/>
        </p:spPr>
        <p:txBody>
          <a:bodyPr wrap="none">
            <a:spAutoFit/>
          </a:bodyPr>
          <a:lstStyle/>
          <a:p>
            <a:r>
              <a:rPr lang="en-US" sz="1600" dirty="0"/>
              <a:t>Committed?</a:t>
            </a:r>
          </a:p>
        </p:txBody>
      </p:sp>
      <p:cxnSp>
        <p:nvCxnSpPr>
          <p:cNvPr id="80" name="Straight Connector 79">
            <a:extLst>
              <a:ext uri="{FF2B5EF4-FFF2-40B4-BE49-F238E27FC236}">
                <a16:creationId xmlns:a16="http://schemas.microsoft.com/office/drawing/2014/main" id="{376CE798-DE83-FC47-95C0-627D3793218C}"/>
              </a:ext>
            </a:extLst>
          </p:cNvPr>
          <p:cNvCxnSpPr>
            <a:cxnSpLocks/>
          </p:cNvCxnSpPr>
          <p:nvPr/>
        </p:nvCxnSpPr>
        <p:spPr bwMode="auto">
          <a:xfrm flipH="1">
            <a:off x="3171976" y="2465457"/>
            <a:ext cx="235958" cy="572156"/>
          </a:xfrm>
          <a:prstGeom prst="line">
            <a:avLst/>
          </a:prstGeom>
          <a:noFill/>
          <a:ln w="22225" cap="flat" cmpd="sng" algn="ctr">
            <a:solidFill>
              <a:srgbClr val="00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Straight Connector 80">
            <a:extLst>
              <a:ext uri="{FF2B5EF4-FFF2-40B4-BE49-F238E27FC236}">
                <a16:creationId xmlns:a16="http://schemas.microsoft.com/office/drawing/2014/main" id="{E1801A1A-3326-3446-8B44-F38C6316F40D}"/>
              </a:ext>
            </a:extLst>
          </p:cNvPr>
          <p:cNvCxnSpPr>
            <a:cxnSpLocks/>
          </p:cNvCxnSpPr>
          <p:nvPr/>
        </p:nvCxnSpPr>
        <p:spPr bwMode="auto">
          <a:xfrm flipH="1">
            <a:off x="3373867" y="2817375"/>
            <a:ext cx="262666" cy="220238"/>
          </a:xfrm>
          <a:prstGeom prst="line">
            <a:avLst/>
          </a:prstGeom>
          <a:noFill/>
          <a:ln w="22225" cap="flat" cmpd="sng" algn="ctr">
            <a:solidFill>
              <a:srgbClr val="00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 name="TextBox 1">
            <a:extLst>
              <a:ext uri="{FF2B5EF4-FFF2-40B4-BE49-F238E27FC236}">
                <a16:creationId xmlns:a16="http://schemas.microsoft.com/office/drawing/2014/main" id="{C8B6DD06-FB20-B346-A6E1-F5FC3CD504B1}"/>
              </a:ext>
            </a:extLst>
          </p:cNvPr>
          <p:cNvSpPr txBox="1"/>
          <p:nvPr/>
        </p:nvSpPr>
        <p:spPr>
          <a:xfrm>
            <a:off x="1600200" y="4625203"/>
            <a:ext cx="777392" cy="461665"/>
          </a:xfrm>
          <a:prstGeom prst="rect">
            <a:avLst/>
          </a:prstGeom>
          <a:noFill/>
        </p:spPr>
        <p:txBody>
          <a:bodyPr wrap="none" rtlCol="0">
            <a:spAutoFit/>
          </a:bodyPr>
          <a:lstStyle/>
          <a:p>
            <a:r>
              <a:rPr lang="en-US" dirty="0"/>
              <a:t>RAT</a:t>
            </a:r>
          </a:p>
        </p:txBody>
      </p:sp>
      <p:sp>
        <p:nvSpPr>
          <p:cNvPr id="82" name="TextBox 81">
            <a:extLst>
              <a:ext uri="{FF2B5EF4-FFF2-40B4-BE49-F238E27FC236}">
                <a16:creationId xmlns:a16="http://schemas.microsoft.com/office/drawing/2014/main" id="{99BB5AA7-8177-EC44-86FA-8ACADB867EE2}"/>
              </a:ext>
            </a:extLst>
          </p:cNvPr>
          <p:cNvSpPr txBox="1"/>
          <p:nvPr/>
        </p:nvSpPr>
        <p:spPr>
          <a:xfrm>
            <a:off x="6111392" y="4950767"/>
            <a:ext cx="851515" cy="461665"/>
          </a:xfrm>
          <a:prstGeom prst="rect">
            <a:avLst/>
          </a:prstGeom>
          <a:noFill/>
        </p:spPr>
        <p:txBody>
          <a:bodyPr wrap="none" rtlCol="0">
            <a:spAutoFit/>
          </a:bodyPr>
          <a:lstStyle/>
          <a:p>
            <a:r>
              <a:rPr lang="en-US" dirty="0"/>
              <a:t>ROB</a:t>
            </a:r>
          </a:p>
        </p:txBody>
      </p:sp>
    </p:spTree>
    <p:extLst>
      <p:ext uri="{BB962C8B-B14F-4D97-AF65-F5344CB8AC3E}">
        <p14:creationId xmlns:p14="http://schemas.microsoft.com/office/powerpoint/2010/main" val="24763657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Rectangle 2"/>
          <p:cNvSpPr>
            <a:spLocks noGrp="1" noChangeArrowheads="1"/>
          </p:cNvSpPr>
          <p:nvPr>
            <p:ph type="title"/>
          </p:nvPr>
        </p:nvSpPr>
        <p:spPr/>
        <p:txBody>
          <a:bodyPr/>
          <a:lstStyle/>
          <a:p>
            <a:r>
              <a:rPr lang="en-US" dirty="0"/>
              <a:t>Solution 1a</a:t>
            </a:r>
          </a:p>
        </p:txBody>
      </p:sp>
      <p:sp>
        <p:nvSpPr>
          <p:cNvPr id="60" name="Slide Number Placeholder 5"/>
          <p:cNvSpPr>
            <a:spLocks noGrp="1"/>
          </p:cNvSpPr>
          <p:nvPr>
            <p:ph type="sldNum" idx="12"/>
          </p:nvPr>
        </p:nvSpPr>
        <p:spPr/>
        <p:txBody>
          <a:bodyPr/>
          <a:lstStyle/>
          <a:p>
            <a:fld id="{6CA3F111-C824-40E9-91C0-113D41C8D7FC}" type="slidenum">
              <a:rPr lang="en-US" altLang="en-US"/>
              <a:pPr/>
              <a:t>18</a:t>
            </a:fld>
            <a:endParaRPr lang="en-US" altLang="en-US"/>
          </a:p>
        </p:txBody>
      </p:sp>
      <p:sp>
        <p:nvSpPr>
          <p:cNvPr id="61" name="Footer Placeholder 60"/>
          <p:cNvSpPr>
            <a:spLocks noGrp="1"/>
          </p:cNvSpPr>
          <p:nvPr>
            <p:ph type="ftr" idx="3"/>
          </p:nvPr>
        </p:nvSpPr>
        <p:spPr>
          <a:prstGeom prst="rect">
            <a:avLst/>
          </a:prstGeom>
        </p:spPr>
        <p:txBody>
          <a:bodyPr/>
          <a:lstStyle/>
          <a:p>
            <a:r>
              <a:rPr lang="fi-FI" altLang="en-US"/>
              <a:t>(c) Derek Chiou &amp; Mattan Erez &amp; Dam Sunwoo</a:t>
            </a:r>
            <a:endParaRPr lang="en-US" altLang="en-US"/>
          </a:p>
        </p:txBody>
      </p:sp>
      <p:sp>
        <p:nvSpPr>
          <p:cNvPr id="1149955" name="Rectangle 3"/>
          <p:cNvSpPr>
            <a:spLocks noGrp="1" noChangeArrowheads="1"/>
          </p:cNvSpPr>
          <p:nvPr>
            <p:ph type="body" idx="4294967295"/>
          </p:nvPr>
        </p:nvSpPr>
        <p:spPr>
          <a:xfrm>
            <a:off x="0" y="5257800"/>
            <a:ext cx="8680450" cy="1166813"/>
          </a:xfrm>
        </p:spPr>
        <p:txBody>
          <a:bodyPr/>
          <a:lstStyle/>
          <a:p>
            <a:r>
              <a:rPr lang="en-US" sz="2200" dirty="0"/>
              <a:t>Keep old physical register name in ROB</a:t>
            </a:r>
          </a:p>
          <a:p>
            <a:pPr lvl="1"/>
            <a:r>
              <a:rPr lang="en-US" sz="2000" dirty="0"/>
              <a:t>Can reclaim as instruction retired</a:t>
            </a:r>
          </a:p>
          <a:p>
            <a:pPr lvl="1"/>
            <a:r>
              <a:rPr lang="en-US" sz="2000" dirty="0"/>
              <a:t>Avoid read/modify/write in rename table</a:t>
            </a:r>
          </a:p>
        </p:txBody>
      </p:sp>
      <p:sp>
        <p:nvSpPr>
          <p:cNvPr id="1149956" name="Rectangle 4"/>
          <p:cNvSpPr>
            <a:spLocks noChangeArrowheads="1"/>
          </p:cNvSpPr>
          <p:nvPr/>
        </p:nvSpPr>
        <p:spPr bwMode="auto">
          <a:xfrm>
            <a:off x="2057400" y="2438400"/>
            <a:ext cx="762000" cy="304800"/>
          </a:xfrm>
          <a:prstGeom prst="rect">
            <a:avLst/>
          </a:prstGeom>
          <a:noFill/>
          <a:ln w="9525" algn="ctr">
            <a:noFill/>
            <a:miter lim="800000"/>
            <a:headEnd/>
            <a:tailEnd/>
          </a:ln>
          <a:effectLst/>
        </p:spPr>
        <p:txBody>
          <a:bodyPr wrap="none" anchor="ctr"/>
          <a:lstStyle/>
          <a:p>
            <a:r>
              <a:rPr lang="en-US" sz="1800"/>
              <a:t>000</a:t>
            </a:r>
          </a:p>
        </p:txBody>
      </p:sp>
      <p:sp>
        <p:nvSpPr>
          <p:cNvPr id="1149957" name="Rectangle 5"/>
          <p:cNvSpPr>
            <a:spLocks noChangeArrowheads="1"/>
          </p:cNvSpPr>
          <p:nvPr/>
        </p:nvSpPr>
        <p:spPr bwMode="auto">
          <a:xfrm>
            <a:off x="6172200" y="24384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9958" name="Text Box 6"/>
          <p:cNvSpPr txBox="1">
            <a:spLocks noChangeArrowheads="1"/>
          </p:cNvSpPr>
          <p:nvPr/>
        </p:nvSpPr>
        <p:spPr bwMode="auto">
          <a:xfrm>
            <a:off x="6127750" y="1600200"/>
            <a:ext cx="1416050" cy="366713"/>
          </a:xfrm>
          <a:prstGeom prst="rect">
            <a:avLst/>
          </a:prstGeom>
          <a:noFill/>
          <a:ln w="9525" algn="ctr">
            <a:noFill/>
            <a:miter lim="800000"/>
            <a:headEnd/>
            <a:tailEnd/>
          </a:ln>
          <a:effectLst/>
        </p:spPr>
        <p:txBody>
          <a:bodyPr wrap="none">
            <a:spAutoFit/>
          </a:bodyPr>
          <a:lstStyle/>
          <a:p>
            <a:r>
              <a:rPr lang="en-US" sz="1800"/>
              <a:t>Completed?</a:t>
            </a:r>
          </a:p>
        </p:txBody>
      </p:sp>
      <p:sp>
        <p:nvSpPr>
          <p:cNvPr id="1149959" name="Line 7"/>
          <p:cNvSpPr>
            <a:spLocks noChangeShapeType="1"/>
          </p:cNvSpPr>
          <p:nvPr/>
        </p:nvSpPr>
        <p:spPr bwMode="auto">
          <a:xfrm>
            <a:off x="6248400" y="2057400"/>
            <a:ext cx="0" cy="304800"/>
          </a:xfrm>
          <a:prstGeom prst="line">
            <a:avLst/>
          </a:prstGeom>
          <a:noFill/>
          <a:ln w="9525">
            <a:solidFill>
              <a:schemeClr val="tx1"/>
            </a:solidFill>
            <a:round/>
            <a:headEnd/>
            <a:tailEnd type="triangle" w="med" len="med"/>
          </a:ln>
          <a:effectLst/>
        </p:spPr>
        <p:txBody>
          <a:bodyPr wrap="none" anchor="ctr"/>
          <a:lstStyle/>
          <a:p>
            <a:endParaRPr lang="en-US"/>
          </a:p>
        </p:txBody>
      </p:sp>
      <p:sp>
        <p:nvSpPr>
          <p:cNvPr id="1149960" name="Rectangle 8"/>
          <p:cNvSpPr>
            <a:spLocks noChangeArrowheads="1"/>
          </p:cNvSpPr>
          <p:nvPr/>
        </p:nvSpPr>
        <p:spPr bwMode="auto">
          <a:xfrm>
            <a:off x="2895600" y="24384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61" name="Rectangle 9"/>
          <p:cNvSpPr>
            <a:spLocks noChangeArrowheads="1"/>
          </p:cNvSpPr>
          <p:nvPr/>
        </p:nvSpPr>
        <p:spPr bwMode="auto">
          <a:xfrm>
            <a:off x="3886200" y="2438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62" name="Rectangle 10"/>
          <p:cNvSpPr>
            <a:spLocks noChangeArrowheads="1"/>
          </p:cNvSpPr>
          <p:nvPr/>
        </p:nvSpPr>
        <p:spPr bwMode="auto">
          <a:xfrm>
            <a:off x="2057400" y="2743200"/>
            <a:ext cx="762000" cy="304800"/>
          </a:xfrm>
          <a:prstGeom prst="rect">
            <a:avLst/>
          </a:prstGeom>
          <a:noFill/>
          <a:ln w="9525" algn="ctr">
            <a:noFill/>
            <a:miter lim="800000"/>
            <a:headEnd/>
            <a:tailEnd/>
          </a:ln>
          <a:effectLst/>
        </p:spPr>
        <p:txBody>
          <a:bodyPr wrap="none" anchor="ctr"/>
          <a:lstStyle/>
          <a:p>
            <a:r>
              <a:rPr lang="en-US" sz="1800"/>
              <a:t>001</a:t>
            </a:r>
          </a:p>
        </p:txBody>
      </p:sp>
      <p:sp>
        <p:nvSpPr>
          <p:cNvPr id="1149963" name="Rectangle 11"/>
          <p:cNvSpPr>
            <a:spLocks noChangeArrowheads="1"/>
          </p:cNvSpPr>
          <p:nvPr/>
        </p:nvSpPr>
        <p:spPr bwMode="auto">
          <a:xfrm>
            <a:off x="2057400" y="3048000"/>
            <a:ext cx="762000" cy="304800"/>
          </a:xfrm>
          <a:prstGeom prst="rect">
            <a:avLst/>
          </a:prstGeom>
          <a:noFill/>
          <a:ln w="9525" algn="ctr">
            <a:noFill/>
            <a:miter lim="800000"/>
            <a:headEnd/>
            <a:tailEnd/>
          </a:ln>
          <a:effectLst/>
        </p:spPr>
        <p:txBody>
          <a:bodyPr wrap="none" anchor="ctr"/>
          <a:lstStyle/>
          <a:p>
            <a:r>
              <a:rPr lang="en-US" sz="1800"/>
              <a:t>010</a:t>
            </a:r>
          </a:p>
        </p:txBody>
      </p:sp>
      <p:sp>
        <p:nvSpPr>
          <p:cNvPr id="1149964" name="Rectangle 12"/>
          <p:cNvSpPr>
            <a:spLocks noChangeArrowheads="1"/>
          </p:cNvSpPr>
          <p:nvPr/>
        </p:nvSpPr>
        <p:spPr bwMode="auto">
          <a:xfrm>
            <a:off x="2057400" y="3352800"/>
            <a:ext cx="762000" cy="304800"/>
          </a:xfrm>
          <a:prstGeom prst="rect">
            <a:avLst/>
          </a:prstGeom>
          <a:noFill/>
          <a:ln w="9525" algn="ctr">
            <a:noFill/>
            <a:miter lim="800000"/>
            <a:headEnd/>
            <a:tailEnd/>
          </a:ln>
          <a:effectLst/>
        </p:spPr>
        <p:txBody>
          <a:bodyPr wrap="none" anchor="ctr"/>
          <a:lstStyle/>
          <a:p>
            <a:r>
              <a:rPr lang="en-US" sz="1800"/>
              <a:t>011</a:t>
            </a:r>
          </a:p>
        </p:txBody>
      </p:sp>
      <p:sp>
        <p:nvSpPr>
          <p:cNvPr id="1149965" name="Rectangle 13"/>
          <p:cNvSpPr>
            <a:spLocks noChangeArrowheads="1"/>
          </p:cNvSpPr>
          <p:nvPr/>
        </p:nvSpPr>
        <p:spPr bwMode="auto">
          <a:xfrm>
            <a:off x="2057400" y="3657600"/>
            <a:ext cx="762000" cy="304800"/>
          </a:xfrm>
          <a:prstGeom prst="rect">
            <a:avLst/>
          </a:prstGeom>
          <a:noFill/>
          <a:ln w="9525" algn="ctr">
            <a:noFill/>
            <a:miter lim="800000"/>
            <a:headEnd/>
            <a:tailEnd/>
          </a:ln>
          <a:effectLst/>
        </p:spPr>
        <p:txBody>
          <a:bodyPr wrap="none" anchor="ctr"/>
          <a:lstStyle/>
          <a:p>
            <a:r>
              <a:rPr lang="en-US" sz="1800"/>
              <a:t>100</a:t>
            </a:r>
          </a:p>
        </p:txBody>
      </p:sp>
      <p:sp>
        <p:nvSpPr>
          <p:cNvPr id="1149966" name="Rectangle 14"/>
          <p:cNvSpPr>
            <a:spLocks noChangeArrowheads="1"/>
          </p:cNvSpPr>
          <p:nvPr/>
        </p:nvSpPr>
        <p:spPr bwMode="auto">
          <a:xfrm>
            <a:off x="2057400" y="3962400"/>
            <a:ext cx="762000" cy="304800"/>
          </a:xfrm>
          <a:prstGeom prst="rect">
            <a:avLst/>
          </a:prstGeom>
          <a:noFill/>
          <a:ln w="9525" algn="ctr">
            <a:noFill/>
            <a:miter lim="800000"/>
            <a:headEnd/>
            <a:tailEnd/>
          </a:ln>
          <a:effectLst/>
        </p:spPr>
        <p:txBody>
          <a:bodyPr wrap="none" anchor="ctr"/>
          <a:lstStyle/>
          <a:p>
            <a:r>
              <a:rPr lang="en-US" sz="1800"/>
              <a:t>101</a:t>
            </a:r>
          </a:p>
        </p:txBody>
      </p:sp>
      <p:sp>
        <p:nvSpPr>
          <p:cNvPr id="1149967" name="Rectangle 15"/>
          <p:cNvSpPr>
            <a:spLocks noChangeArrowheads="1"/>
          </p:cNvSpPr>
          <p:nvPr/>
        </p:nvSpPr>
        <p:spPr bwMode="auto">
          <a:xfrm>
            <a:off x="2057400" y="4267200"/>
            <a:ext cx="762000" cy="304800"/>
          </a:xfrm>
          <a:prstGeom prst="rect">
            <a:avLst/>
          </a:prstGeom>
          <a:noFill/>
          <a:ln w="9525" algn="ctr">
            <a:noFill/>
            <a:miter lim="800000"/>
            <a:headEnd/>
            <a:tailEnd/>
          </a:ln>
          <a:effectLst/>
        </p:spPr>
        <p:txBody>
          <a:bodyPr wrap="none" anchor="ctr"/>
          <a:lstStyle/>
          <a:p>
            <a:r>
              <a:rPr lang="en-US" sz="1800"/>
              <a:t>110</a:t>
            </a:r>
          </a:p>
        </p:txBody>
      </p:sp>
      <p:sp>
        <p:nvSpPr>
          <p:cNvPr id="1149968" name="Rectangle 16"/>
          <p:cNvSpPr>
            <a:spLocks noChangeArrowheads="1"/>
          </p:cNvSpPr>
          <p:nvPr/>
        </p:nvSpPr>
        <p:spPr bwMode="auto">
          <a:xfrm>
            <a:off x="2057400" y="4572000"/>
            <a:ext cx="762000" cy="304800"/>
          </a:xfrm>
          <a:prstGeom prst="rect">
            <a:avLst/>
          </a:prstGeom>
          <a:noFill/>
          <a:ln w="9525" algn="ctr">
            <a:noFill/>
            <a:miter lim="800000"/>
            <a:headEnd/>
            <a:tailEnd/>
          </a:ln>
          <a:effectLst/>
        </p:spPr>
        <p:txBody>
          <a:bodyPr wrap="none" anchor="ctr"/>
          <a:lstStyle/>
          <a:p>
            <a:r>
              <a:rPr lang="en-US" sz="1800"/>
              <a:t>111</a:t>
            </a:r>
          </a:p>
        </p:txBody>
      </p:sp>
      <p:sp>
        <p:nvSpPr>
          <p:cNvPr id="1149969" name="Rectangle 17"/>
          <p:cNvSpPr>
            <a:spLocks noChangeArrowheads="1"/>
          </p:cNvSpPr>
          <p:nvPr/>
        </p:nvSpPr>
        <p:spPr bwMode="auto">
          <a:xfrm>
            <a:off x="2895600" y="1676400"/>
            <a:ext cx="990600" cy="304800"/>
          </a:xfrm>
          <a:prstGeom prst="rect">
            <a:avLst/>
          </a:prstGeom>
          <a:noFill/>
          <a:ln w="9525" algn="ctr">
            <a:noFill/>
            <a:miter lim="800000"/>
            <a:headEnd/>
            <a:tailEnd/>
          </a:ln>
          <a:effectLst/>
        </p:spPr>
        <p:txBody>
          <a:bodyPr wrap="none" anchor="ctr"/>
          <a:lstStyle/>
          <a:p>
            <a:r>
              <a:rPr lang="en-US" sz="1800"/>
              <a:t>Other</a:t>
            </a:r>
          </a:p>
          <a:p>
            <a:r>
              <a:rPr lang="en-US" sz="1800"/>
              <a:t>Stuff</a:t>
            </a:r>
          </a:p>
        </p:txBody>
      </p:sp>
      <p:sp>
        <p:nvSpPr>
          <p:cNvPr id="1149970" name="Rectangle 18"/>
          <p:cNvSpPr>
            <a:spLocks noChangeArrowheads="1"/>
          </p:cNvSpPr>
          <p:nvPr/>
        </p:nvSpPr>
        <p:spPr bwMode="auto">
          <a:xfrm>
            <a:off x="3886200" y="1752600"/>
            <a:ext cx="762000" cy="304800"/>
          </a:xfrm>
          <a:prstGeom prst="rect">
            <a:avLst/>
          </a:prstGeom>
          <a:noFill/>
          <a:ln w="9525" algn="ctr">
            <a:noFill/>
            <a:miter lim="800000"/>
            <a:headEnd/>
            <a:tailEnd/>
          </a:ln>
          <a:effectLst/>
        </p:spPr>
        <p:txBody>
          <a:bodyPr wrap="none" anchor="ctr"/>
          <a:lstStyle/>
          <a:p>
            <a:r>
              <a:rPr lang="en-US" sz="1800"/>
              <a:t>arch</a:t>
            </a:r>
          </a:p>
          <a:p>
            <a:r>
              <a:rPr lang="en-US" sz="1800"/>
              <a:t>reg</a:t>
            </a:r>
          </a:p>
        </p:txBody>
      </p:sp>
      <p:sp>
        <p:nvSpPr>
          <p:cNvPr id="1149971" name="Rectangle 19"/>
          <p:cNvSpPr>
            <a:spLocks noChangeArrowheads="1"/>
          </p:cNvSpPr>
          <p:nvPr/>
        </p:nvSpPr>
        <p:spPr bwMode="auto">
          <a:xfrm>
            <a:off x="6172200" y="27432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9972" name="Rectangle 20"/>
          <p:cNvSpPr>
            <a:spLocks noChangeArrowheads="1"/>
          </p:cNvSpPr>
          <p:nvPr/>
        </p:nvSpPr>
        <p:spPr bwMode="auto">
          <a:xfrm>
            <a:off x="2895600" y="27432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73" name="Rectangle 21"/>
          <p:cNvSpPr>
            <a:spLocks noChangeArrowheads="1"/>
          </p:cNvSpPr>
          <p:nvPr/>
        </p:nvSpPr>
        <p:spPr bwMode="auto">
          <a:xfrm>
            <a:off x="3886200" y="2743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74" name="Rectangle 22"/>
          <p:cNvSpPr>
            <a:spLocks noChangeArrowheads="1"/>
          </p:cNvSpPr>
          <p:nvPr/>
        </p:nvSpPr>
        <p:spPr bwMode="auto">
          <a:xfrm>
            <a:off x="6172200" y="30480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9975" name="Rectangle 23"/>
          <p:cNvSpPr>
            <a:spLocks noChangeArrowheads="1"/>
          </p:cNvSpPr>
          <p:nvPr/>
        </p:nvSpPr>
        <p:spPr bwMode="auto">
          <a:xfrm>
            <a:off x="2895600" y="30480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76" name="Rectangle 24"/>
          <p:cNvSpPr>
            <a:spLocks noChangeArrowheads="1"/>
          </p:cNvSpPr>
          <p:nvPr/>
        </p:nvSpPr>
        <p:spPr bwMode="auto">
          <a:xfrm>
            <a:off x="3886200" y="30480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77" name="Rectangle 25"/>
          <p:cNvSpPr>
            <a:spLocks noChangeArrowheads="1"/>
          </p:cNvSpPr>
          <p:nvPr/>
        </p:nvSpPr>
        <p:spPr bwMode="auto">
          <a:xfrm>
            <a:off x="6172200" y="33528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9978" name="Rectangle 26"/>
          <p:cNvSpPr>
            <a:spLocks noChangeArrowheads="1"/>
          </p:cNvSpPr>
          <p:nvPr/>
        </p:nvSpPr>
        <p:spPr bwMode="auto">
          <a:xfrm>
            <a:off x="2895600" y="33528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79" name="Rectangle 27"/>
          <p:cNvSpPr>
            <a:spLocks noChangeArrowheads="1"/>
          </p:cNvSpPr>
          <p:nvPr/>
        </p:nvSpPr>
        <p:spPr bwMode="auto">
          <a:xfrm>
            <a:off x="3886200" y="33528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80" name="Rectangle 28"/>
          <p:cNvSpPr>
            <a:spLocks noChangeArrowheads="1"/>
          </p:cNvSpPr>
          <p:nvPr/>
        </p:nvSpPr>
        <p:spPr bwMode="auto">
          <a:xfrm>
            <a:off x="6172200" y="36576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9981" name="Rectangle 29"/>
          <p:cNvSpPr>
            <a:spLocks noChangeArrowheads="1"/>
          </p:cNvSpPr>
          <p:nvPr/>
        </p:nvSpPr>
        <p:spPr bwMode="auto">
          <a:xfrm>
            <a:off x="2895600" y="36576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82" name="Rectangle 30"/>
          <p:cNvSpPr>
            <a:spLocks noChangeArrowheads="1"/>
          </p:cNvSpPr>
          <p:nvPr/>
        </p:nvSpPr>
        <p:spPr bwMode="auto">
          <a:xfrm>
            <a:off x="3886200" y="36576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83" name="Rectangle 31"/>
          <p:cNvSpPr>
            <a:spLocks noChangeArrowheads="1"/>
          </p:cNvSpPr>
          <p:nvPr/>
        </p:nvSpPr>
        <p:spPr bwMode="auto">
          <a:xfrm>
            <a:off x="6172200" y="39624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9984" name="Rectangle 32"/>
          <p:cNvSpPr>
            <a:spLocks noChangeArrowheads="1"/>
          </p:cNvSpPr>
          <p:nvPr/>
        </p:nvSpPr>
        <p:spPr bwMode="auto">
          <a:xfrm>
            <a:off x="2895600" y="39624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85" name="Rectangle 33"/>
          <p:cNvSpPr>
            <a:spLocks noChangeArrowheads="1"/>
          </p:cNvSpPr>
          <p:nvPr/>
        </p:nvSpPr>
        <p:spPr bwMode="auto">
          <a:xfrm>
            <a:off x="3886200" y="3962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86" name="Rectangle 34"/>
          <p:cNvSpPr>
            <a:spLocks noChangeArrowheads="1"/>
          </p:cNvSpPr>
          <p:nvPr/>
        </p:nvSpPr>
        <p:spPr bwMode="auto">
          <a:xfrm>
            <a:off x="6172200" y="42672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9987" name="Rectangle 35"/>
          <p:cNvSpPr>
            <a:spLocks noChangeArrowheads="1"/>
          </p:cNvSpPr>
          <p:nvPr/>
        </p:nvSpPr>
        <p:spPr bwMode="auto">
          <a:xfrm>
            <a:off x="2895600" y="42672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88" name="Rectangle 36"/>
          <p:cNvSpPr>
            <a:spLocks noChangeArrowheads="1"/>
          </p:cNvSpPr>
          <p:nvPr/>
        </p:nvSpPr>
        <p:spPr bwMode="auto">
          <a:xfrm>
            <a:off x="3886200" y="4267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89" name="Rectangle 37"/>
          <p:cNvSpPr>
            <a:spLocks noChangeArrowheads="1"/>
          </p:cNvSpPr>
          <p:nvPr/>
        </p:nvSpPr>
        <p:spPr bwMode="auto">
          <a:xfrm>
            <a:off x="6172200" y="4572000"/>
            <a:ext cx="152400" cy="304800"/>
          </a:xfrm>
          <a:prstGeom prst="rect">
            <a:avLst/>
          </a:prstGeom>
          <a:noFill/>
          <a:ln w="9525" algn="ctr">
            <a:solidFill>
              <a:schemeClr val="tx1"/>
            </a:solidFill>
            <a:miter lim="800000"/>
            <a:headEnd/>
            <a:tailEnd/>
          </a:ln>
          <a:effectLst/>
        </p:spPr>
        <p:txBody>
          <a:bodyPr wrap="none" anchor="ctr"/>
          <a:lstStyle/>
          <a:p>
            <a:endParaRPr lang="en-US"/>
          </a:p>
        </p:txBody>
      </p:sp>
      <p:sp>
        <p:nvSpPr>
          <p:cNvPr id="1149990" name="Rectangle 38"/>
          <p:cNvSpPr>
            <a:spLocks noChangeArrowheads="1"/>
          </p:cNvSpPr>
          <p:nvPr/>
        </p:nvSpPr>
        <p:spPr bwMode="auto">
          <a:xfrm>
            <a:off x="2895600" y="4572000"/>
            <a:ext cx="9906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91" name="Rectangle 39"/>
          <p:cNvSpPr>
            <a:spLocks noChangeArrowheads="1"/>
          </p:cNvSpPr>
          <p:nvPr/>
        </p:nvSpPr>
        <p:spPr bwMode="auto">
          <a:xfrm>
            <a:off x="3886200" y="45720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92" name="Rectangle 40"/>
          <p:cNvSpPr>
            <a:spLocks noChangeArrowheads="1"/>
          </p:cNvSpPr>
          <p:nvPr/>
        </p:nvSpPr>
        <p:spPr bwMode="auto">
          <a:xfrm>
            <a:off x="4648200" y="2438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93" name="Rectangle 41"/>
          <p:cNvSpPr>
            <a:spLocks noChangeArrowheads="1"/>
          </p:cNvSpPr>
          <p:nvPr/>
        </p:nvSpPr>
        <p:spPr bwMode="auto">
          <a:xfrm>
            <a:off x="4648200" y="2743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94" name="Rectangle 42"/>
          <p:cNvSpPr>
            <a:spLocks noChangeArrowheads="1"/>
          </p:cNvSpPr>
          <p:nvPr/>
        </p:nvSpPr>
        <p:spPr bwMode="auto">
          <a:xfrm>
            <a:off x="4648200" y="30480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95" name="Rectangle 43"/>
          <p:cNvSpPr>
            <a:spLocks noChangeArrowheads="1"/>
          </p:cNvSpPr>
          <p:nvPr/>
        </p:nvSpPr>
        <p:spPr bwMode="auto">
          <a:xfrm>
            <a:off x="4648200" y="33528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96" name="Rectangle 44"/>
          <p:cNvSpPr>
            <a:spLocks noChangeArrowheads="1"/>
          </p:cNvSpPr>
          <p:nvPr/>
        </p:nvSpPr>
        <p:spPr bwMode="auto">
          <a:xfrm>
            <a:off x="4648200" y="36576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97" name="Rectangle 45"/>
          <p:cNvSpPr>
            <a:spLocks noChangeArrowheads="1"/>
          </p:cNvSpPr>
          <p:nvPr/>
        </p:nvSpPr>
        <p:spPr bwMode="auto">
          <a:xfrm>
            <a:off x="4648200" y="3962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98" name="Rectangle 46"/>
          <p:cNvSpPr>
            <a:spLocks noChangeArrowheads="1"/>
          </p:cNvSpPr>
          <p:nvPr/>
        </p:nvSpPr>
        <p:spPr bwMode="auto">
          <a:xfrm>
            <a:off x="4648200" y="4267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49999" name="Rectangle 47"/>
          <p:cNvSpPr>
            <a:spLocks noChangeArrowheads="1"/>
          </p:cNvSpPr>
          <p:nvPr/>
        </p:nvSpPr>
        <p:spPr bwMode="auto">
          <a:xfrm>
            <a:off x="4648200" y="45720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50000" name="Rectangle 48"/>
          <p:cNvSpPr>
            <a:spLocks noChangeArrowheads="1"/>
          </p:cNvSpPr>
          <p:nvPr/>
        </p:nvSpPr>
        <p:spPr bwMode="auto">
          <a:xfrm>
            <a:off x="4572000" y="1752600"/>
            <a:ext cx="762000" cy="304800"/>
          </a:xfrm>
          <a:prstGeom prst="rect">
            <a:avLst/>
          </a:prstGeom>
          <a:noFill/>
          <a:ln w="9525" algn="ctr">
            <a:noFill/>
            <a:miter lim="800000"/>
            <a:headEnd/>
            <a:tailEnd/>
          </a:ln>
          <a:effectLst/>
        </p:spPr>
        <p:txBody>
          <a:bodyPr wrap="none" anchor="ctr"/>
          <a:lstStyle/>
          <a:p>
            <a:r>
              <a:rPr lang="en-US" sz="1800"/>
              <a:t>new</a:t>
            </a:r>
          </a:p>
          <a:p>
            <a:r>
              <a:rPr lang="en-US" sz="1800"/>
              <a:t>phy</a:t>
            </a:r>
          </a:p>
          <a:p>
            <a:r>
              <a:rPr lang="en-US" sz="1800"/>
              <a:t>reg</a:t>
            </a:r>
          </a:p>
        </p:txBody>
      </p:sp>
      <p:sp>
        <p:nvSpPr>
          <p:cNvPr id="1150001" name="Rectangle 49"/>
          <p:cNvSpPr>
            <a:spLocks noChangeArrowheads="1"/>
          </p:cNvSpPr>
          <p:nvPr/>
        </p:nvSpPr>
        <p:spPr bwMode="auto">
          <a:xfrm>
            <a:off x="5410200" y="2438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50002" name="Rectangle 50"/>
          <p:cNvSpPr>
            <a:spLocks noChangeArrowheads="1"/>
          </p:cNvSpPr>
          <p:nvPr/>
        </p:nvSpPr>
        <p:spPr bwMode="auto">
          <a:xfrm>
            <a:off x="5410200" y="2743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50003" name="Rectangle 51"/>
          <p:cNvSpPr>
            <a:spLocks noChangeArrowheads="1"/>
          </p:cNvSpPr>
          <p:nvPr/>
        </p:nvSpPr>
        <p:spPr bwMode="auto">
          <a:xfrm>
            <a:off x="5410200" y="30480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50004" name="Rectangle 52"/>
          <p:cNvSpPr>
            <a:spLocks noChangeArrowheads="1"/>
          </p:cNvSpPr>
          <p:nvPr/>
        </p:nvSpPr>
        <p:spPr bwMode="auto">
          <a:xfrm>
            <a:off x="5410200" y="33528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50005" name="Rectangle 53"/>
          <p:cNvSpPr>
            <a:spLocks noChangeArrowheads="1"/>
          </p:cNvSpPr>
          <p:nvPr/>
        </p:nvSpPr>
        <p:spPr bwMode="auto">
          <a:xfrm>
            <a:off x="5410200" y="36576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50006" name="Rectangle 54"/>
          <p:cNvSpPr>
            <a:spLocks noChangeArrowheads="1"/>
          </p:cNvSpPr>
          <p:nvPr/>
        </p:nvSpPr>
        <p:spPr bwMode="auto">
          <a:xfrm>
            <a:off x="5410200" y="39624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50007" name="Rectangle 55"/>
          <p:cNvSpPr>
            <a:spLocks noChangeArrowheads="1"/>
          </p:cNvSpPr>
          <p:nvPr/>
        </p:nvSpPr>
        <p:spPr bwMode="auto">
          <a:xfrm>
            <a:off x="5410200" y="42672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50008" name="Rectangle 56"/>
          <p:cNvSpPr>
            <a:spLocks noChangeArrowheads="1"/>
          </p:cNvSpPr>
          <p:nvPr/>
        </p:nvSpPr>
        <p:spPr bwMode="auto">
          <a:xfrm>
            <a:off x="5410200" y="4572000"/>
            <a:ext cx="762000" cy="304800"/>
          </a:xfrm>
          <a:prstGeom prst="rect">
            <a:avLst/>
          </a:prstGeom>
          <a:noFill/>
          <a:ln w="9525" algn="ctr">
            <a:solidFill>
              <a:schemeClr val="tx1"/>
            </a:solidFill>
            <a:miter lim="800000"/>
            <a:headEnd/>
            <a:tailEnd/>
          </a:ln>
          <a:effectLst/>
        </p:spPr>
        <p:txBody>
          <a:bodyPr wrap="none" anchor="ctr"/>
          <a:lstStyle/>
          <a:p>
            <a:endParaRPr lang="en-US" sz="1800"/>
          </a:p>
        </p:txBody>
      </p:sp>
      <p:sp>
        <p:nvSpPr>
          <p:cNvPr id="1150009" name="Rectangle 57"/>
          <p:cNvSpPr>
            <a:spLocks noChangeArrowheads="1"/>
          </p:cNvSpPr>
          <p:nvPr/>
        </p:nvSpPr>
        <p:spPr bwMode="auto">
          <a:xfrm>
            <a:off x="5410200" y="1752600"/>
            <a:ext cx="762000" cy="304800"/>
          </a:xfrm>
          <a:prstGeom prst="rect">
            <a:avLst/>
          </a:prstGeom>
          <a:noFill/>
          <a:ln w="9525" algn="ctr">
            <a:noFill/>
            <a:miter lim="800000"/>
            <a:headEnd/>
            <a:tailEnd/>
          </a:ln>
          <a:effectLst/>
        </p:spPr>
        <p:txBody>
          <a:bodyPr wrap="none" anchor="ctr"/>
          <a:lstStyle/>
          <a:p>
            <a:r>
              <a:rPr lang="en-US" sz="1800"/>
              <a:t>old</a:t>
            </a:r>
          </a:p>
          <a:p>
            <a:r>
              <a:rPr lang="en-US" sz="1800"/>
              <a:t>phy</a:t>
            </a:r>
          </a:p>
          <a:p>
            <a:r>
              <a:rPr lang="en-US" sz="1800"/>
              <a:t>reg</a:t>
            </a:r>
          </a:p>
        </p:txBody>
      </p:sp>
      <p:sp>
        <p:nvSpPr>
          <p:cNvPr id="2" name="Rounded Rectangle 1">
            <a:extLst>
              <a:ext uri="{FF2B5EF4-FFF2-40B4-BE49-F238E27FC236}">
                <a16:creationId xmlns:a16="http://schemas.microsoft.com/office/drawing/2014/main" id="{80D3336F-5FAF-D743-8912-6678889FB6CD}"/>
              </a:ext>
            </a:extLst>
          </p:cNvPr>
          <p:cNvSpPr/>
          <p:nvPr/>
        </p:nvSpPr>
        <p:spPr bwMode="auto">
          <a:xfrm>
            <a:off x="5486400" y="1447800"/>
            <a:ext cx="641350" cy="3505200"/>
          </a:xfrm>
          <a:prstGeom prst="roundRect">
            <a:avLst/>
          </a:prstGeom>
          <a:noFill/>
          <a:ln w="38100" cap="flat" cmpd="sng" algn="ctr">
            <a:solidFill>
              <a:srgbClr val="FF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p>
            <a:pPr marL="0" marR="0" indent="0" algn="ctr" defTabSz="457200" rtl="0" eaLnBrk="1" fontAlgn="base" latinLnBrk="0" hangingPunct="1">
              <a:lnSpc>
                <a:spcPct val="99000"/>
              </a:lnSpc>
              <a:spcBef>
                <a:spcPct val="0"/>
              </a:spcBef>
              <a:spcAft>
                <a:spcPct val="0"/>
              </a:spcAft>
              <a:buClr>
                <a:srgbClr val="333399"/>
              </a:buClr>
              <a:buSzPct val="100000"/>
              <a:buFont typeface="Century Gothic" pitchFamily="34" charset="0"/>
              <a:buNone/>
              <a:tabLst/>
            </a:pPr>
            <a:endParaRPr kumimoji="0" lang="en-US" sz="2800" b="1" i="0" u="none" strike="noStrike" cap="none" normalizeH="0" baseline="0">
              <a:ln>
                <a:noFill/>
              </a:ln>
              <a:solidFill>
                <a:srgbClr val="CC6633"/>
              </a:solidFill>
              <a:effectLst/>
              <a:latin typeface="Century Gothic" pitchFamily="34" charset="0"/>
              <a:cs typeface="Times New Roman" pitchFamily="18" charset="0"/>
            </a:endParaRPr>
          </a:p>
        </p:txBody>
      </p:sp>
    </p:spTree>
    <p:extLst>
      <p:ext uri="{BB962C8B-B14F-4D97-AF65-F5344CB8AC3E}">
        <p14:creationId xmlns:p14="http://schemas.microsoft.com/office/powerpoint/2010/main" val="35199566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2"/>
          <p:cNvSpPr>
            <a:spLocks noGrp="1" noChangeArrowheads="1"/>
          </p:cNvSpPr>
          <p:nvPr>
            <p:ph type="title"/>
          </p:nvPr>
        </p:nvSpPr>
        <p:spPr/>
        <p:txBody>
          <a:bodyPr/>
          <a:lstStyle/>
          <a:p>
            <a:r>
              <a:rPr lang="en-US" dirty="0"/>
              <a:t>Where is the Reorder Buffer?</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19</a:t>
            </a:fld>
            <a:endParaRPr lang="en-US" altLang="en-US"/>
          </a:p>
        </p:txBody>
      </p:sp>
      <p:sp>
        <p:nvSpPr>
          <p:cNvPr id="13"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182275" name="Rectangle 3"/>
          <p:cNvSpPr>
            <a:spLocks noChangeArrowheads="1"/>
          </p:cNvSpPr>
          <p:nvPr/>
        </p:nvSpPr>
        <p:spPr bwMode="auto">
          <a:xfrm>
            <a:off x="3124200" y="1828800"/>
            <a:ext cx="24384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Fetch</a:t>
            </a:r>
          </a:p>
        </p:txBody>
      </p:sp>
      <p:sp>
        <p:nvSpPr>
          <p:cNvPr id="182276" name="Rectangle 4"/>
          <p:cNvSpPr>
            <a:spLocks noChangeArrowheads="1"/>
          </p:cNvSpPr>
          <p:nvPr/>
        </p:nvSpPr>
        <p:spPr bwMode="auto">
          <a:xfrm>
            <a:off x="3124200" y="2209800"/>
            <a:ext cx="24384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Decode</a:t>
            </a:r>
          </a:p>
        </p:txBody>
      </p:sp>
      <p:sp>
        <p:nvSpPr>
          <p:cNvPr id="182277" name="Rectangle 5"/>
          <p:cNvSpPr>
            <a:spLocks noChangeArrowheads="1"/>
          </p:cNvSpPr>
          <p:nvPr/>
        </p:nvSpPr>
        <p:spPr bwMode="auto">
          <a:xfrm>
            <a:off x="3124200" y="2590800"/>
            <a:ext cx="2438400" cy="762000"/>
          </a:xfrm>
          <a:prstGeom prst="rect">
            <a:avLst/>
          </a:prstGeom>
          <a:solidFill>
            <a:srgbClr val="CCFFFF"/>
          </a:solidFill>
          <a:ln w="28575" algn="ctr">
            <a:solidFill>
              <a:schemeClr val="tx1"/>
            </a:solidFill>
            <a:miter lim="800000"/>
            <a:headEnd/>
            <a:tailEnd/>
          </a:ln>
          <a:effectLst/>
          <a:extLst/>
        </p:spPr>
        <p:txBody>
          <a:bodyPr wrap="none" anchor="ctr"/>
          <a:lstStyle/>
          <a:p>
            <a:pPr algn="ctr" eaLnBrk="0" hangingPunct="0"/>
            <a:r>
              <a:rPr lang="en-US" dirty="0"/>
              <a:t>Rename/ROB/</a:t>
            </a:r>
            <a:br>
              <a:rPr lang="en-US" dirty="0"/>
            </a:br>
            <a:r>
              <a:rPr lang="en-US" dirty="0"/>
              <a:t>MOB</a:t>
            </a:r>
          </a:p>
        </p:txBody>
      </p:sp>
      <p:sp>
        <p:nvSpPr>
          <p:cNvPr id="182279" name="Rectangle 7"/>
          <p:cNvSpPr>
            <a:spLocks noChangeArrowheads="1"/>
          </p:cNvSpPr>
          <p:nvPr/>
        </p:nvSpPr>
        <p:spPr bwMode="auto">
          <a:xfrm>
            <a:off x="3124200" y="3810000"/>
            <a:ext cx="2438400" cy="381000"/>
          </a:xfrm>
          <a:prstGeom prst="rect">
            <a:avLst/>
          </a:prstGeom>
          <a:solidFill>
            <a:srgbClr val="CCFFFF"/>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RS/Schedule</a:t>
            </a:r>
          </a:p>
        </p:txBody>
      </p:sp>
      <p:sp>
        <p:nvSpPr>
          <p:cNvPr id="182280" name="Rectangle 8"/>
          <p:cNvSpPr>
            <a:spLocks noChangeArrowheads="1"/>
          </p:cNvSpPr>
          <p:nvPr/>
        </p:nvSpPr>
        <p:spPr bwMode="auto">
          <a:xfrm>
            <a:off x="3124200" y="4191000"/>
            <a:ext cx="24384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Execute/Mem</a:t>
            </a:r>
          </a:p>
        </p:txBody>
      </p:sp>
      <p:sp>
        <p:nvSpPr>
          <p:cNvPr id="182281" name="Rectangle 9"/>
          <p:cNvSpPr>
            <a:spLocks noChangeArrowheads="1"/>
          </p:cNvSpPr>
          <p:nvPr/>
        </p:nvSpPr>
        <p:spPr bwMode="auto">
          <a:xfrm>
            <a:off x="3124200" y="4572000"/>
            <a:ext cx="24384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WB</a:t>
            </a:r>
          </a:p>
        </p:txBody>
      </p:sp>
      <p:sp>
        <p:nvSpPr>
          <p:cNvPr id="182282" name="Rectangle 10"/>
          <p:cNvSpPr>
            <a:spLocks noChangeArrowheads="1"/>
          </p:cNvSpPr>
          <p:nvPr/>
        </p:nvSpPr>
        <p:spPr bwMode="auto">
          <a:xfrm>
            <a:off x="3124200" y="4953000"/>
            <a:ext cx="2438400" cy="381000"/>
          </a:xfrm>
          <a:prstGeom prst="rect">
            <a:avLst/>
          </a:prstGeom>
          <a:solidFill>
            <a:srgbClr val="CCFFFF"/>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Retire</a:t>
            </a:r>
          </a:p>
        </p:txBody>
      </p:sp>
      <p:sp>
        <p:nvSpPr>
          <p:cNvPr id="182283" name="Text Box 11"/>
          <p:cNvSpPr txBox="1">
            <a:spLocks noChangeArrowheads="1"/>
          </p:cNvSpPr>
          <p:nvPr/>
        </p:nvSpPr>
        <p:spPr bwMode="auto">
          <a:xfrm>
            <a:off x="666327" y="5754688"/>
            <a:ext cx="662072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dirty="0"/>
              <a:t>Retire stage also known as </a:t>
            </a:r>
            <a:r>
              <a:rPr lang="en-US" i="1" dirty="0"/>
              <a:t>commit</a:t>
            </a:r>
            <a:r>
              <a:rPr lang="en-US" dirty="0"/>
              <a:t> or </a:t>
            </a:r>
            <a:r>
              <a:rPr lang="en-US" i="1" dirty="0"/>
              <a:t>graduate</a:t>
            </a:r>
            <a:endParaRPr lang="en-US" dirty="0"/>
          </a:p>
        </p:txBody>
      </p:sp>
      <p:sp>
        <p:nvSpPr>
          <p:cNvPr id="14" name="Rectangle 7"/>
          <p:cNvSpPr>
            <a:spLocks noChangeArrowheads="1"/>
          </p:cNvSpPr>
          <p:nvPr/>
        </p:nvSpPr>
        <p:spPr bwMode="auto">
          <a:xfrm>
            <a:off x="3124200" y="3402366"/>
            <a:ext cx="2438400" cy="381000"/>
          </a:xfrm>
          <a:prstGeom prst="rect">
            <a:avLst/>
          </a:prstGeom>
          <a:solidFill>
            <a:srgbClr val="CCFFFF"/>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dirty="0"/>
              <a:t>Dispatch</a:t>
            </a:r>
          </a:p>
        </p:txBody>
      </p:sp>
      <p:sp>
        <p:nvSpPr>
          <p:cNvPr id="4" name="TextBox 3"/>
          <p:cNvSpPr txBox="1"/>
          <p:nvPr/>
        </p:nvSpPr>
        <p:spPr>
          <a:xfrm>
            <a:off x="5791200" y="2604655"/>
            <a:ext cx="3200400" cy="2308324"/>
          </a:xfrm>
          <a:prstGeom prst="rect">
            <a:avLst/>
          </a:prstGeom>
          <a:noFill/>
        </p:spPr>
        <p:txBody>
          <a:bodyPr wrap="square" rtlCol="0">
            <a:spAutoFit/>
          </a:bodyPr>
          <a:lstStyle/>
          <a:p>
            <a:r>
              <a:rPr lang="en-US" dirty="0">
                <a:latin typeface="Lato" panose="020F0502020204030203"/>
              </a:rPr>
              <a:t>Dispatch possibly separate from Rename/ROB. But then need to check physical register at dispatch again.</a:t>
            </a:r>
          </a:p>
        </p:txBody>
      </p:sp>
    </p:spTree>
    <p:extLst>
      <p:ext uri="{BB962C8B-B14F-4D97-AF65-F5344CB8AC3E}">
        <p14:creationId xmlns:p14="http://schemas.microsoft.com/office/powerpoint/2010/main" val="1920186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D0E9E-8F67-714F-9760-1A56CBF1080F}"/>
              </a:ext>
            </a:extLst>
          </p:cNvPr>
          <p:cNvSpPr>
            <a:spLocks noGrp="1"/>
          </p:cNvSpPr>
          <p:nvPr>
            <p:ph type="title"/>
          </p:nvPr>
        </p:nvSpPr>
        <p:spPr/>
        <p:txBody>
          <a:bodyPr/>
          <a:lstStyle/>
          <a:p>
            <a:r>
              <a:rPr lang="en-US" dirty="0"/>
              <a:t>Announcements</a:t>
            </a:r>
          </a:p>
        </p:txBody>
      </p:sp>
      <p:sp>
        <p:nvSpPr>
          <p:cNvPr id="3" name="Content Placeholder 2">
            <a:extLst>
              <a:ext uri="{FF2B5EF4-FFF2-40B4-BE49-F238E27FC236}">
                <a16:creationId xmlns:a16="http://schemas.microsoft.com/office/drawing/2014/main" id="{CFA26473-F3B4-2648-9E14-014CD091D00D}"/>
              </a:ext>
            </a:extLst>
          </p:cNvPr>
          <p:cNvSpPr>
            <a:spLocks noGrp="1"/>
          </p:cNvSpPr>
          <p:nvPr>
            <p:ph idx="1"/>
          </p:nvPr>
        </p:nvSpPr>
        <p:spPr/>
        <p:txBody>
          <a:bodyPr/>
          <a:lstStyle/>
          <a:p>
            <a:r>
              <a:rPr lang="en-US" dirty="0"/>
              <a:t>Lab 3 posted – Due Oct 21, 2018 at 11:59pm</a:t>
            </a:r>
          </a:p>
          <a:p>
            <a:pPr lvl="1"/>
            <a:r>
              <a:rPr lang="en-US" dirty="0"/>
              <a:t>Cycle-accurate simulator of LC-3b</a:t>
            </a:r>
          </a:p>
          <a:p>
            <a:pPr lvl="1"/>
            <a:r>
              <a:rPr lang="en-US" dirty="0"/>
              <a:t>Individual</a:t>
            </a:r>
          </a:p>
          <a:p>
            <a:r>
              <a:rPr lang="en-US" dirty="0"/>
              <a:t>PS #3 – Will be posted soon (Due Oct 17 before class)</a:t>
            </a:r>
          </a:p>
          <a:p>
            <a:r>
              <a:rPr lang="en-US" dirty="0"/>
              <a:t>PS #1 – check </a:t>
            </a:r>
            <a:r>
              <a:rPr lang="en-US" dirty="0" err="1"/>
              <a:t>Gradescope</a:t>
            </a:r>
            <a:r>
              <a:rPr lang="en-US" dirty="0"/>
              <a:t> for scores</a:t>
            </a:r>
          </a:p>
          <a:p>
            <a:r>
              <a:rPr lang="en-US" dirty="0"/>
              <a:t>Exam 1</a:t>
            </a:r>
          </a:p>
          <a:p>
            <a:pPr lvl="1"/>
            <a:r>
              <a:rPr lang="en-US" dirty="0"/>
              <a:t>5pm on Wednesday, Oct 10 in class</a:t>
            </a:r>
          </a:p>
          <a:p>
            <a:pPr lvl="1"/>
            <a:r>
              <a:rPr lang="en-US" dirty="0"/>
              <a:t>Will cover everything we learned including today’s lecture</a:t>
            </a:r>
          </a:p>
          <a:p>
            <a:pPr lvl="1"/>
            <a:r>
              <a:rPr lang="en-US" dirty="0"/>
              <a:t>Open-book including lecture notes (No internet searches or communication!)</a:t>
            </a:r>
          </a:p>
          <a:p>
            <a:r>
              <a:rPr lang="en-US" dirty="0"/>
              <a:t>Monday, Oct 8</a:t>
            </a:r>
          </a:p>
          <a:p>
            <a:pPr lvl="1"/>
            <a:r>
              <a:rPr lang="en-US" dirty="0"/>
              <a:t>Q&amp;A: Review topics based on request</a:t>
            </a:r>
          </a:p>
          <a:p>
            <a:pPr lvl="1"/>
            <a:r>
              <a:rPr lang="en-US" dirty="0"/>
              <a:t>Otherwise, will talk about Physical Memory</a:t>
            </a:r>
          </a:p>
        </p:txBody>
      </p:sp>
      <p:sp>
        <p:nvSpPr>
          <p:cNvPr id="4" name="Slide Number Placeholder 3">
            <a:extLst>
              <a:ext uri="{FF2B5EF4-FFF2-40B4-BE49-F238E27FC236}">
                <a16:creationId xmlns:a16="http://schemas.microsoft.com/office/drawing/2014/main" id="{2DC09491-D053-9C44-9077-D3D4545F53B6}"/>
              </a:ext>
            </a:extLst>
          </p:cNvPr>
          <p:cNvSpPr>
            <a:spLocks noGrp="1"/>
          </p:cNvSpPr>
          <p:nvPr>
            <p:ph type="sldNum" idx="12"/>
          </p:nvPr>
        </p:nvSpPr>
        <p:spPr/>
        <p:txBody>
          <a:bodyPr/>
          <a:lstStyle/>
          <a:p>
            <a:fld id="{9298A09C-1584-4E46-935C-492AB14C1C1B}" type="slidenum">
              <a:rPr lang="en-US" altLang="en-US" smtClean="0"/>
              <a:pPr/>
              <a:t>2</a:t>
            </a:fld>
            <a:endParaRPr lang="en-US" altLang="en-US"/>
          </a:p>
        </p:txBody>
      </p:sp>
      <p:sp>
        <p:nvSpPr>
          <p:cNvPr id="5" name="Footer Placeholder 4">
            <a:extLst>
              <a:ext uri="{FF2B5EF4-FFF2-40B4-BE49-F238E27FC236}">
                <a16:creationId xmlns:a16="http://schemas.microsoft.com/office/drawing/2014/main" id="{581D2D10-75E4-B443-9BDC-FF29796D069E}"/>
              </a:ext>
            </a:extLst>
          </p:cNvPr>
          <p:cNvSpPr>
            <a:spLocks noGrp="1"/>
          </p:cNvSpPr>
          <p:nvPr>
            <p:ph type="ftr" idx="3"/>
          </p:nvPr>
        </p:nvSpPr>
        <p:spPr/>
        <p:txBody>
          <a:bodyPr/>
          <a:lstStyle/>
          <a:p>
            <a:r>
              <a:rPr lang="en-US" altLang="en-US"/>
              <a:t>(c) Derek Chiou &amp; Mattan Erez &amp; Dam Sunwoo</a:t>
            </a:r>
            <a:endParaRPr lang="en-US" altLang="en-US" dirty="0"/>
          </a:p>
        </p:txBody>
      </p:sp>
    </p:spTree>
    <p:extLst>
      <p:ext uri="{BB962C8B-B14F-4D97-AF65-F5344CB8AC3E}">
        <p14:creationId xmlns:p14="http://schemas.microsoft.com/office/powerpoint/2010/main" val="545213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2" name="Rectangle 2"/>
          <p:cNvSpPr>
            <a:spLocks noGrp="1" noChangeArrowheads="1"/>
          </p:cNvSpPr>
          <p:nvPr>
            <p:ph type="title"/>
          </p:nvPr>
        </p:nvSpPr>
        <p:spPr/>
        <p:txBody>
          <a:bodyPr/>
          <a:lstStyle/>
          <a:p>
            <a:r>
              <a:rPr lang="en-US" dirty="0"/>
              <a:t>Putting it all together</a:t>
            </a:r>
          </a:p>
        </p:txBody>
      </p:sp>
      <p:sp>
        <p:nvSpPr>
          <p:cNvPr id="3" name="Slide Number Placeholder 2"/>
          <p:cNvSpPr>
            <a:spLocks noGrp="1"/>
          </p:cNvSpPr>
          <p:nvPr>
            <p:ph type="sldNum" idx="12"/>
          </p:nvPr>
        </p:nvSpPr>
        <p:spPr/>
        <p:txBody>
          <a:bodyPr/>
          <a:lstStyle/>
          <a:p>
            <a:fld id="{BFB36943-051A-49EF-9433-35C0F77FD56D}" type="slidenum">
              <a:rPr lang="en-US" altLang="en-US" smtClean="0"/>
              <a:pPr/>
              <a:t>20</a:t>
            </a:fld>
            <a:endParaRPr lang="en-US" altLang="en-US"/>
          </a:p>
        </p:txBody>
      </p:sp>
      <p:sp>
        <p:nvSpPr>
          <p:cNvPr id="17"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04803" name="Rectangle 3"/>
          <p:cNvSpPr>
            <a:spLocks noChangeArrowheads="1"/>
          </p:cNvSpPr>
          <p:nvPr/>
        </p:nvSpPr>
        <p:spPr bwMode="auto">
          <a:xfrm>
            <a:off x="609600" y="1524000"/>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Fetch</a:t>
            </a:r>
          </a:p>
        </p:txBody>
      </p:sp>
      <p:sp>
        <p:nvSpPr>
          <p:cNvPr id="204804" name="Rectangle 4"/>
          <p:cNvSpPr>
            <a:spLocks noChangeArrowheads="1"/>
          </p:cNvSpPr>
          <p:nvPr/>
        </p:nvSpPr>
        <p:spPr bwMode="auto">
          <a:xfrm>
            <a:off x="609600" y="1905000"/>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Decode</a:t>
            </a:r>
          </a:p>
        </p:txBody>
      </p:sp>
      <p:sp>
        <p:nvSpPr>
          <p:cNvPr id="204805" name="Rectangle 5"/>
          <p:cNvSpPr>
            <a:spLocks noChangeArrowheads="1"/>
          </p:cNvSpPr>
          <p:nvPr/>
        </p:nvSpPr>
        <p:spPr bwMode="auto">
          <a:xfrm>
            <a:off x="609600" y="2286000"/>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dirty="0"/>
              <a:t>Rename</a:t>
            </a:r>
          </a:p>
        </p:txBody>
      </p:sp>
      <p:sp>
        <p:nvSpPr>
          <p:cNvPr id="204806" name="Rectangle 6"/>
          <p:cNvSpPr>
            <a:spLocks noChangeArrowheads="1"/>
          </p:cNvSpPr>
          <p:nvPr/>
        </p:nvSpPr>
        <p:spPr bwMode="auto">
          <a:xfrm>
            <a:off x="609600" y="2667000"/>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dirty="0"/>
              <a:t>ROB</a:t>
            </a:r>
          </a:p>
        </p:txBody>
      </p:sp>
      <p:sp>
        <p:nvSpPr>
          <p:cNvPr id="204807" name="Rectangle 7"/>
          <p:cNvSpPr>
            <a:spLocks noChangeArrowheads="1"/>
          </p:cNvSpPr>
          <p:nvPr/>
        </p:nvSpPr>
        <p:spPr bwMode="auto">
          <a:xfrm>
            <a:off x="609600" y="3048000"/>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RS</a:t>
            </a:r>
          </a:p>
        </p:txBody>
      </p:sp>
      <p:sp>
        <p:nvSpPr>
          <p:cNvPr id="204808" name="Rectangle 8"/>
          <p:cNvSpPr>
            <a:spLocks noChangeArrowheads="1"/>
          </p:cNvSpPr>
          <p:nvPr/>
        </p:nvSpPr>
        <p:spPr bwMode="auto">
          <a:xfrm>
            <a:off x="609600" y="3429000"/>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Execute/Mem</a:t>
            </a:r>
          </a:p>
        </p:txBody>
      </p:sp>
      <p:sp>
        <p:nvSpPr>
          <p:cNvPr id="204809" name="Rectangle 9"/>
          <p:cNvSpPr>
            <a:spLocks noChangeArrowheads="1"/>
          </p:cNvSpPr>
          <p:nvPr/>
        </p:nvSpPr>
        <p:spPr bwMode="auto">
          <a:xfrm>
            <a:off x="609600" y="3810000"/>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WB</a:t>
            </a:r>
          </a:p>
        </p:txBody>
      </p:sp>
      <p:sp>
        <p:nvSpPr>
          <p:cNvPr id="204810" name="Rectangle 10"/>
          <p:cNvSpPr>
            <a:spLocks noChangeArrowheads="1"/>
          </p:cNvSpPr>
          <p:nvPr/>
        </p:nvSpPr>
        <p:spPr bwMode="auto">
          <a:xfrm>
            <a:off x="609600" y="4191000"/>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Retire</a:t>
            </a:r>
          </a:p>
        </p:txBody>
      </p:sp>
      <p:sp>
        <p:nvSpPr>
          <p:cNvPr id="204811" name="Rectangle 11"/>
          <p:cNvSpPr>
            <a:spLocks noChangeArrowheads="1"/>
          </p:cNvSpPr>
          <p:nvPr/>
        </p:nvSpPr>
        <p:spPr bwMode="auto">
          <a:xfrm>
            <a:off x="4800600" y="1524000"/>
            <a:ext cx="1600200" cy="9906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04812" name="Rectangle 12"/>
          <p:cNvSpPr>
            <a:spLocks noChangeArrowheads="1"/>
          </p:cNvSpPr>
          <p:nvPr/>
        </p:nvSpPr>
        <p:spPr bwMode="auto">
          <a:xfrm>
            <a:off x="6400800" y="2667000"/>
            <a:ext cx="1600200" cy="9906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Physical</a:t>
            </a:r>
            <a:br>
              <a:rPr lang="en-US"/>
            </a:br>
            <a:r>
              <a:rPr lang="en-US"/>
              <a:t>Registers</a:t>
            </a:r>
          </a:p>
        </p:txBody>
      </p:sp>
      <p:sp>
        <p:nvSpPr>
          <p:cNvPr id="204813" name="Rectangle 13"/>
          <p:cNvSpPr>
            <a:spLocks noChangeArrowheads="1"/>
          </p:cNvSpPr>
          <p:nvPr/>
        </p:nvSpPr>
        <p:spPr bwMode="auto">
          <a:xfrm>
            <a:off x="3505200" y="3733800"/>
            <a:ext cx="1600200" cy="9906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LSQ</a:t>
            </a:r>
          </a:p>
        </p:txBody>
      </p:sp>
      <p:sp>
        <p:nvSpPr>
          <p:cNvPr id="204814" name="Rectangle 14"/>
          <p:cNvSpPr>
            <a:spLocks noChangeArrowheads="1"/>
          </p:cNvSpPr>
          <p:nvPr/>
        </p:nvSpPr>
        <p:spPr bwMode="auto">
          <a:xfrm>
            <a:off x="6477000" y="4114800"/>
            <a:ext cx="1828800" cy="10668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Reservation</a:t>
            </a:r>
            <a:br>
              <a:rPr lang="en-US"/>
            </a:br>
            <a:r>
              <a:rPr lang="en-US"/>
              <a:t>stations</a:t>
            </a:r>
          </a:p>
        </p:txBody>
      </p:sp>
      <p:sp>
        <p:nvSpPr>
          <p:cNvPr id="204815" name="Rectangle 15"/>
          <p:cNvSpPr>
            <a:spLocks noChangeArrowheads="1"/>
          </p:cNvSpPr>
          <p:nvPr/>
        </p:nvSpPr>
        <p:spPr bwMode="auto">
          <a:xfrm>
            <a:off x="4267200" y="5181600"/>
            <a:ext cx="1828800" cy="1066800"/>
          </a:xfrm>
          <a:prstGeom prst="rect">
            <a:avLst/>
          </a:prstGeom>
          <a:solidFill>
            <a:srgbClr val="CCFFFF"/>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Architectural</a:t>
            </a:r>
          </a:p>
          <a:p>
            <a:pPr algn="ctr" eaLnBrk="0" hangingPunct="0"/>
            <a:r>
              <a:rPr lang="en-US"/>
              <a:t>registers</a:t>
            </a:r>
          </a:p>
        </p:txBody>
      </p:sp>
    </p:spTree>
    <p:extLst>
      <p:ext uri="{BB962C8B-B14F-4D97-AF65-F5344CB8AC3E}">
        <p14:creationId xmlns:p14="http://schemas.microsoft.com/office/powerpoint/2010/main" val="15330618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21</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06851" name="Rectangle 3"/>
          <p:cNvSpPr>
            <a:spLocks noChangeArrowheads="1"/>
          </p:cNvSpPr>
          <p:nvPr/>
        </p:nvSpPr>
        <p:spPr bwMode="auto">
          <a:xfrm>
            <a:off x="609600" y="1219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Fetch</a:t>
            </a:r>
          </a:p>
        </p:txBody>
      </p:sp>
      <p:sp>
        <p:nvSpPr>
          <p:cNvPr id="206852" name="Rectangle 4"/>
          <p:cNvSpPr>
            <a:spLocks noChangeArrowheads="1"/>
          </p:cNvSpPr>
          <p:nvPr/>
        </p:nvSpPr>
        <p:spPr bwMode="auto">
          <a:xfrm>
            <a:off x="609600" y="1925638"/>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Decode</a:t>
            </a:r>
          </a:p>
        </p:txBody>
      </p:sp>
      <p:sp>
        <p:nvSpPr>
          <p:cNvPr id="206853" name="Rectangle 5"/>
          <p:cNvSpPr>
            <a:spLocks noChangeArrowheads="1"/>
          </p:cNvSpPr>
          <p:nvPr/>
        </p:nvSpPr>
        <p:spPr bwMode="auto">
          <a:xfrm>
            <a:off x="609600" y="2633663"/>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Rename</a:t>
            </a:r>
          </a:p>
        </p:txBody>
      </p:sp>
      <p:sp>
        <p:nvSpPr>
          <p:cNvPr id="206854" name="Rectangle 6"/>
          <p:cNvSpPr>
            <a:spLocks noChangeArrowheads="1"/>
          </p:cNvSpPr>
          <p:nvPr/>
        </p:nvSpPr>
        <p:spPr bwMode="auto">
          <a:xfrm>
            <a:off x="609600" y="3341688"/>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ROB</a:t>
            </a:r>
          </a:p>
        </p:txBody>
      </p:sp>
      <p:sp>
        <p:nvSpPr>
          <p:cNvPr id="206855" name="Rectangle 7"/>
          <p:cNvSpPr>
            <a:spLocks noChangeArrowheads="1"/>
          </p:cNvSpPr>
          <p:nvPr/>
        </p:nvSpPr>
        <p:spPr bwMode="auto">
          <a:xfrm>
            <a:off x="609600" y="404812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RS</a:t>
            </a:r>
          </a:p>
        </p:txBody>
      </p:sp>
      <p:sp>
        <p:nvSpPr>
          <p:cNvPr id="206856" name="Rectangle 8"/>
          <p:cNvSpPr>
            <a:spLocks noChangeArrowheads="1"/>
          </p:cNvSpPr>
          <p:nvPr/>
        </p:nvSpPr>
        <p:spPr bwMode="auto">
          <a:xfrm>
            <a:off x="609600" y="475615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Execute/Mem</a:t>
            </a:r>
          </a:p>
        </p:txBody>
      </p:sp>
      <p:sp>
        <p:nvSpPr>
          <p:cNvPr id="206857" name="Rectangle 9"/>
          <p:cNvSpPr>
            <a:spLocks noChangeArrowheads="1"/>
          </p:cNvSpPr>
          <p:nvPr/>
        </p:nvSpPr>
        <p:spPr bwMode="auto">
          <a:xfrm>
            <a:off x="609600" y="546417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WB</a:t>
            </a:r>
          </a:p>
        </p:txBody>
      </p:sp>
      <p:sp>
        <p:nvSpPr>
          <p:cNvPr id="206858"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06859" name="Rectangle 11"/>
          <p:cNvSpPr>
            <a:spLocks noChangeArrowheads="1"/>
          </p:cNvSpPr>
          <p:nvPr/>
        </p:nvSpPr>
        <p:spPr bwMode="auto">
          <a:xfrm>
            <a:off x="3352800" y="263366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RAT</a:t>
            </a:r>
          </a:p>
        </p:txBody>
      </p:sp>
      <p:sp>
        <p:nvSpPr>
          <p:cNvPr id="206860" name="Rectangle 12"/>
          <p:cNvSpPr>
            <a:spLocks noChangeArrowheads="1"/>
          </p:cNvSpPr>
          <p:nvPr/>
        </p:nvSpPr>
        <p:spPr bwMode="auto">
          <a:xfrm>
            <a:off x="3352800" y="3341688"/>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Physical registers</a:t>
            </a:r>
          </a:p>
        </p:txBody>
      </p:sp>
      <p:sp>
        <p:nvSpPr>
          <p:cNvPr id="206861" name="Rectangle 13"/>
          <p:cNvSpPr>
            <a:spLocks noChangeArrowheads="1"/>
          </p:cNvSpPr>
          <p:nvPr/>
        </p:nvSpPr>
        <p:spPr bwMode="auto">
          <a:xfrm>
            <a:off x="6096000" y="263366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Arch registers</a:t>
            </a:r>
          </a:p>
        </p:txBody>
      </p:sp>
      <p:sp>
        <p:nvSpPr>
          <p:cNvPr id="206862" name="Rectangle 14"/>
          <p:cNvSpPr>
            <a:spLocks noChangeArrowheads="1"/>
          </p:cNvSpPr>
          <p:nvPr/>
        </p:nvSpPr>
        <p:spPr bwMode="auto">
          <a:xfrm>
            <a:off x="6096000" y="3711575"/>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LSQ</a:t>
            </a:r>
          </a:p>
        </p:txBody>
      </p:sp>
      <p:sp>
        <p:nvSpPr>
          <p:cNvPr id="206863" name="Rectangle 15"/>
          <p:cNvSpPr>
            <a:spLocks noChangeArrowheads="1"/>
          </p:cNvSpPr>
          <p:nvPr/>
        </p:nvSpPr>
        <p:spPr bwMode="auto">
          <a:xfrm>
            <a:off x="3352800" y="404971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Reservation stations</a:t>
            </a:r>
          </a:p>
        </p:txBody>
      </p:sp>
      <p:cxnSp>
        <p:nvCxnSpPr>
          <p:cNvPr id="206864" name="AutoShape 16"/>
          <p:cNvCxnSpPr>
            <a:cxnSpLocks noChangeShapeType="1"/>
            <a:stCxn id="206861" idx="2"/>
            <a:endCxn id="206860" idx="0"/>
          </p:cNvCxnSpPr>
          <p:nvPr/>
        </p:nvCxnSpPr>
        <p:spPr bwMode="auto">
          <a:xfrm rot="5400000">
            <a:off x="5946775" y="1806575"/>
            <a:ext cx="298450" cy="2743200"/>
          </a:xfrm>
          <a:prstGeom prst="curvedConnector3">
            <a:avLst>
              <a:gd name="adj1" fmla="val 5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65" name="AutoShape 17"/>
          <p:cNvCxnSpPr>
            <a:cxnSpLocks noChangeShapeType="1"/>
            <a:stCxn id="206860" idx="2"/>
            <a:endCxn id="206863" idx="0"/>
          </p:cNvCxnSpPr>
          <p:nvPr/>
        </p:nvCxnSpPr>
        <p:spPr bwMode="auto">
          <a:xfrm rot="5400000">
            <a:off x="4575175" y="3886200"/>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66" name="AutoShape 18"/>
          <p:cNvCxnSpPr>
            <a:cxnSpLocks noChangeShapeType="1"/>
            <a:stCxn id="206856" idx="3"/>
            <a:endCxn id="206863" idx="2"/>
          </p:cNvCxnSpPr>
          <p:nvPr/>
        </p:nvCxnSpPr>
        <p:spPr bwMode="auto">
          <a:xfrm flipV="1">
            <a:off x="3062288" y="4445000"/>
            <a:ext cx="1662112" cy="501650"/>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67" name="AutoShape 19"/>
          <p:cNvCxnSpPr>
            <a:cxnSpLocks noChangeShapeType="1"/>
            <a:stCxn id="206856" idx="3"/>
            <a:endCxn id="206862" idx="2"/>
          </p:cNvCxnSpPr>
          <p:nvPr/>
        </p:nvCxnSpPr>
        <p:spPr bwMode="auto">
          <a:xfrm flipV="1">
            <a:off x="3062288" y="4106863"/>
            <a:ext cx="4405312" cy="839787"/>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68" name="AutoShape 20"/>
          <p:cNvCxnSpPr>
            <a:cxnSpLocks noChangeShapeType="1"/>
            <a:stCxn id="206856" idx="2"/>
            <a:endCxn id="206856" idx="1"/>
          </p:cNvCxnSpPr>
          <p:nvPr/>
        </p:nvCxnSpPr>
        <p:spPr bwMode="auto">
          <a:xfrm rot="16200000" flipV="1">
            <a:off x="1109663" y="4432300"/>
            <a:ext cx="204788" cy="1233487"/>
          </a:xfrm>
          <a:prstGeom prst="curvedConnector4">
            <a:avLst>
              <a:gd name="adj1" fmla="val -104653"/>
              <a:gd name="adj2" fmla="val 117375"/>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69" name="AutoShape 21"/>
          <p:cNvCxnSpPr>
            <a:cxnSpLocks noChangeShapeType="1"/>
            <a:stCxn id="206851" idx="2"/>
            <a:endCxn id="206852" idx="0"/>
          </p:cNvCxnSpPr>
          <p:nvPr/>
        </p:nvCxnSpPr>
        <p:spPr bwMode="auto">
          <a:xfrm rot="5400000">
            <a:off x="1680369" y="1762919"/>
            <a:ext cx="296862"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70" name="AutoShape 22"/>
          <p:cNvCxnSpPr>
            <a:cxnSpLocks noChangeShapeType="1"/>
            <a:stCxn id="206852" idx="2"/>
            <a:endCxn id="206853" idx="0"/>
          </p:cNvCxnSpPr>
          <p:nvPr/>
        </p:nvCxnSpPr>
        <p:spPr bwMode="auto">
          <a:xfrm rot="5400000">
            <a:off x="1679575" y="2470150"/>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71" name="AutoShape 23"/>
          <p:cNvCxnSpPr>
            <a:cxnSpLocks noChangeShapeType="1"/>
            <a:stCxn id="206853" idx="2"/>
            <a:endCxn id="206854" idx="0"/>
          </p:cNvCxnSpPr>
          <p:nvPr/>
        </p:nvCxnSpPr>
        <p:spPr bwMode="auto">
          <a:xfrm rot="5400000">
            <a:off x="1679575" y="3178175"/>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72" name="AutoShape 24"/>
          <p:cNvCxnSpPr>
            <a:cxnSpLocks noChangeShapeType="1"/>
            <a:stCxn id="206853" idx="3"/>
            <a:endCxn id="206859" idx="1"/>
          </p:cNvCxnSpPr>
          <p:nvPr/>
        </p:nvCxnSpPr>
        <p:spPr bwMode="auto">
          <a:xfrm>
            <a:off x="3062288" y="2824163"/>
            <a:ext cx="276225" cy="0"/>
          </a:xfrm>
          <a:prstGeom prst="straightConnector1">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73" name="AutoShape 25"/>
          <p:cNvCxnSpPr>
            <a:cxnSpLocks noChangeShapeType="1"/>
            <a:stCxn id="206854" idx="3"/>
            <a:endCxn id="206860" idx="1"/>
          </p:cNvCxnSpPr>
          <p:nvPr/>
        </p:nvCxnSpPr>
        <p:spPr bwMode="auto">
          <a:xfrm>
            <a:off x="3062288" y="3532188"/>
            <a:ext cx="276225" cy="0"/>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74" name="AutoShape 26"/>
          <p:cNvCxnSpPr>
            <a:cxnSpLocks noChangeShapeType="1"/>
            <a:stCxn id="206855" idx="3"/>
            <a:endCxn id="206863" idx="1"/>
          </p:cNvCxnSpPr>
          <p:nvPr/>
        </p:nvCxnSpPr>
        <p:spPr bwMode="auto">
          <a:xfrm>
            <a:off x="3062288" y="4238625"/>
            <a:ext cx="276225" cy="1588"/>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75" name="AutoShape 27"/>
          <p:cNvCxnSpPr>
            <a:cxnSpLocks noChangeShapeType="1"/>
            <a:stCxn id="206856" idx="2"/>
            <a:endCxn id="206857" idx="0"/>
          </p:cNvCxnSpPr>
          <p:nvPr/>
        </p:nvCxnSpPr>
        <p:spPr bwMode="auto">
          <a:xfrm rot="5400000">
            <a:off x="1679575" y="5300663"/>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76" name="AutoShape 28"/>
          <p:cNvCxnSpPr>
            <a:cxnSpLocks noChangeShapeType="1"/>
            <a:stCxn id="206857" idx="2"/>
            <a:endCxn id="206858"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77" name="AutoShape 29"/>
          <p:cNvCxnSpPr>
            <a:cxnSpLocks noChangeShapeType="1"/>
            <a:stCxn id="206857" idx="3"/>
            <a:endCxn id="206860"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78" name="AutoShape 30"/>
          <p:cNvCxnSpPr>
            <a:cxnSpLocks noChangeShapeType="1"/>
            <a:stCxn id="206858" idx="3"/>
            <a:endCxn id="206861"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79" name="AutoShape 31"/>
          <p:cNvCxnSpPr>
            <a:cxnSpLocks noChangeShapeType="1"/>
            <a:stCxn id="206854" idx="2"/>
            <a:endCxn id="206855" idx="0"/>
          </p:cNvCxnSpPr>
          <p:nvPr/>
        </p:nvCxnSpPr>
        <p:spPr bwMode="auto">
          <a:xfrm rot="5400000">
            <a:off x="1680368" y="3885407"/>
            <a:ext cx="296863"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80" name="AutoShape 32"/>
          <p:cNvCxnSpPr>
            <a:cxnSpLocks noChangeShapeType="1"/>
            <a:stCxn id="206855" idx="2"/>
            <a:endCxn id="206856" idx="0"/>
          </p:cNvCxnSpPr>
          <p:nvPr/>
        </p:nvCxnSpPr>
        <p:spPr bwMode="auto">
          <a:xfrm rot="5400000">
            <a:off x="1679575" y="459263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81" name="AutoShape 33"/>
          <p:cNvCxnSpPr>
            <a:cxnSpLocks noChangeShapeType="1"/>
            <a:stCxn id="206858" idx="1"/>
            <a:endCxn id="206854"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882"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9459498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22</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08899"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08900" name="Rectangle 4"/>
          <p:cNvSpPr>
            <a:spLocks noChangeArrowheads="1"/>
          </p:cNvSpPr>
          <p:nvPr/>
        </p:nvSpPr>
        <p:spPr bwMode="auto">
          <a:xfrm>
            <a:off x="609600" y="1925638"/>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Decode</a:t>
            </a:r>
          </a:p>
        </p:txBody>
      </p:sp>
      <p:sp>
        <p:nvSpPr>
          <p:cNvPr id="208901" name="Rectangle 5"/>
          <p:cNvSpPr>
            <a:spLocks noChangeArrowheads="1"/>
          </p:cNvSpPr>
          <p:nvPr/>
        </p:nvSpPr>
        <p:spPr bwMode="auto">
          <a:xfrm>
            <a:off x="609600" y="2633663"/>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Rename</a:t>
            </a:r>
          </a:p>
        </p:txBody>
      </p:sp>
      <p:sp>
        <p:nvSpPr>
          <p:cNvPr id="208902" name="Rectangle 6"/>
          <p:cNvSpPr>
            <a:spLocks noChangeArrowheads="1"/>
          </p:cNvSpPr>
          <p:nvPr/>
        </p:nvSpPr>
        <p:spPr bwMode="auto">
          <a:xfrm>
            <a:off x="609600" y="3341688"/>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ROB</a:t>
            </a:r>
          </a:p>
        </p:txBody>
      </p:sp>
      <p:sp>
        <p:nvSpPr>
          <p:cNvPr id="208903" name="Rectangle 7"/>
          <p:cNvSpPr>
            <a:spLocks noChangeArrowheads="1"/>
          </p:cNvSpPr>
          <p:nvPr/>
        </p:nvSpPr>
        <p:spPr bwMode="auto">
          <a:xfrm>
            <a:off x="609600" y="404812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RS</a:t>
            </a:r>
          </a:p>
        </p:txBody>
      </p:sp>
      <p:sp>
        <p:nvSpPr>
          <p:cNvPr id="208904" name="Rectangle 8"/>
          <p:cNvSpPr>
            <a:spLocks noChangeArrowheads="1"/>
          </p:cNvSpPr>
          <p:nvPr/>
        </p:nvSpPr>
        <p:spPr bwMode="auto">
          <a:xfrm>
            <a:off x="609600" y="475615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Execute/Mem</a:t>
            </a:r>
          </a:p>
        </p:txBody>
      </p:sp>
      <p:sp>
        <p:nvSpPr>
          <p:cNvPr id="208905" name="Rectangle 9"/>
          <p:cNvSpPr>
            <a:spLocks noChangeArrowheads="1"/>
          </p:cNvSpPr>
          <p:nvPr/>
        </p:nvSpPr>
        <p:spPr bwMode="auto">
          <a:xfrm>
            <a:off x="609600" y="546417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WB</a:t>
            </a:r>
          </a:p>
        </p:txBody>
      </p:sp>
      <p:sp>
        <p:nvSpPr>
          <p:cNvPr id="208906"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08907" name="Rectangle 11"/>
          <p:cNvSpPr>
            <a:spLocks noChangeArrowheads="1"/>
          </p:cNvSpPr>
          <p:nvPr/>
        </p:nvSpPr>
        <p:spPr bwMode="auto">
          <a:xfrm>
            <a:off x="3352800" y="263366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RAT</a:t>
            </a:r>
          </a:p>
        </p:txBody>
      </p:sp>
      <p:sp>
        <p:nvSpPr>
          <p:cNvPr id="208908" name="Rectangle 12"/>
          <p:cNvSpPr>
            <a:spLocks noChangeArrowheads="1"/>
          </p:cNvSpPr>
          <p:nvPr/>
        </p:nvSpPr>
        <p:spPr bwMode="auto">
          <a:xfrm>
            <a:off x="3352800" y="3341688"/>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Physical registers</a:t>
            </a:r>
          </a:p>
        </p:txBody>
      </p:sp>
      <p:sp>
        <p:nvSpPr>
          <p:cNvPr id="208909" name="Rectangle 13"/>
          <p:cNvSpPr>
            <a:spLocks noChangeArrowheads="1"/>
          </p:cNvSpPr>
          <p:nvPr/>
        </p:nvSpPr>
        <p:spPr bwMode="auto">
          <a:xfrm>
            <a:off x="6096000" y="263366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Arch registers</a:t>
            </a:r>
          </a:p>
        </p:txBody>
      </p:sp>
      <p:sp>
        <p:nvSpPr>
          <p:cNvPr id="208910" name="Rectangle 14"/>
          <p:cNvSpPr>
            <a:spLocks noChangeArrowheads="1"/>
          </p:cNvSpPr>
          <p:nvPr/>
        </p:nvSpPr>
        <p:spPr bwMode="auto">
          <a:xfrm>
            <a:off x="6096000" y="3711575"/>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LSQ</a:t>
            </a:r>
          </a:p>
        </p:txBody>
      </p:sp>
      <p:sp>
        <p:nvSpPr>
          <p:cNvPr id="208911" name="Rectangle 15"/>
          <p:cNvSpPr>
            <a:spLocks noChangeArrowheads="1"/>
          </p:cNvSpPr>
          <p:nvPr/>
        </p:nvSpPr>
        <p:spPr bwMode="auto">
          <a:xfrm>
            <a:off x="3352800" y="404971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Reservation stations</a:t>
            </a:r>
          </a:p>
        </p:txBody>
      </p:sp>
      <p:cxnSp>
        <p:nvCxnSpPr>
          <p:cNvPr id="208912" name="AutoShape 16"/>
          <p:cNvCxnSpPr>
            <a:cxnSpLocks noChangeShapeType="1"/>
            <a:stCxn id="208909" idx="2"/>
            <a:endCxn id="208908" idx="0"/>
          </p:cNvCxnSpPr>
          <p:nvPr/>
        </p:nvCxnSpPr>
        <p:spPr bwMode="auto">
          <a:xfrm rot="5400000">
            <a:off x="5946775" y="1806575"/>
            <a:ext cx="298450" cy="2743200"/>
          </a:xfrm>
          <a:prstGeom prst="curvedConnector3">
            <a:avLst>
              <a:gd name="adj1" fmla="val 5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13" name="AutoShape 17"/>
          <p:cNvCxnSpPr>
            <a:cxnSpLocks noChangeShapeType="1"/>
            <a:stCxn id="208908" idx="2"/>
            <a:endCxn id="208911" idx="0"/>
          </p:cNvCxnSpPr>
          <p:nvPr/>
        </p:nvCxnSpPr>
        <p:spPr bwMode="auto">
          <a:xfrm rot="5400000">
            <a:off x="4575175" y="3886200"/>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14" name="AutoShape 18"/>
          <p:cNvCxnSpPr>
            <a:cxnSpLocks noChangeShapeType="1"/>
            <a:stCxn id="208904" idx="3"/>
            <a:endCxn id="208911" idx="2"/>
          </p:cNvCxnSpPr>
          <p:nvPr/>
        </p:nvCxnSpPr>
        <p:spPr bwMode="auto">
          <a:xfrm flipV="1">
            <a:off x="3062288" y="4445000"/>
            <a:ext cx="1662112" cy="501650"/>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15" name="AutoShape 19"/>
          <p:cNvCxnSpPr>
            <a:cxnSpLocks noChangeShapeType="1"/>
            <a:stCxn id="208904" idx="3"/>
            <a:endCxn id="208910" idx="2"/>
          </p:cNvCxnSpPr>
          <p:nvPr/>
        </p:nvCxnSpPr>
        <p:spPr bwMode="auto">
          <a:xfrm flipV="1">
            <a:off x="3062288" y="4106863"/>
            <a:ext cx="4405312" cy="839787"/>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16" name="AutoShape 20"/>
          <p:cNvCxnSpPr>
            <a:cxnSpLocks noChangeShapeType="1"/>
            <a:stCxn id="208904" idx="2"/>
            <a:endCxn id="208904" idx="1"/>
          </p:cNvCxnSpPr>
          <p:nvPr/>
        </p:nvCxnSpPr>
        <p:spPr bwMode="auto">
          <a:xfrm rot="16200000" flipV="1">
            <a:off x="1109663" y="4432300"/>
            <a:ext cx="204788" cy="1233487"/>
          </a:xfrm>
          <a:prstGeom prst="curvedConnector4">
            <a:avLst>
              <a:gd name="adj1" fmla="val -104653"/>
              <a:gd name="adj2" fmla="val 117375"/>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17" name="AutoShape 21"/>
          <p:cNvCxnSpPr>
            <a:cxnSpLocks noChangeShapeType="1"/>
            <a:stCxn id="208899" idx="2"/>
            <a:endCxn id="208900" idx="0"/>
          </p:cNvCxnSpPr>
          <p:nvPr/>
        </p:nvCxnSpPr>
        <p:spPr bwMode="auto">
          <a:xfrm rot="5400000">
            <a:off x="1680369" y="1762919"/>
            <a:ext cx="296862"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18" name="AutoShape 22"/>
          <p:cNvCxnSpPr>
            <a:cxnSpLocks noChangeShapeType="1"/>
            <a:stCxn id="208900" idx="2"/>
            <a:endCxn id="208901" idx="0"/>
          </p:cNvCxnSpPr>
          <p:nvPr/>
        </p:nvCxnSpPr>
        <p:spPr bwMode="auto">
          <a:xfrm rot="5400000">
            <a:off x="1679575" y="2470150"/>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19" name="AutoShape 23"/>
          <p:cNvCxnSpPr>
            <a:cxnSpLocks noChangeShapeType="1"/>
            <a:stCxn id="208901" idx="2"/>
            <a:endCxn id="208902" idx="0"/>
          </p:cNvCxnSpPr>
          <p:nvPr/>
        </p:nvCxnSpPr>
        <p:spPr bwMode="auto">
          <a:xfrm rot="5400000">
            <a:off x="1679575" y="3178175"/>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20" name="AutoShape 24"/>
          <p:cNvCxnSpPr>
            <a:cxnSpLocks noChangeShapeType="1"/>
            <a:stCxn id="208901" idx="3"/>
            <a:endCxn id="208907" idx="1"/>
          </p:cNvCxnSpPr>
          <p:nvPr/>
        </p:nvCxnSpPr>
        <p:spPr bwMode="auto">
          <a:xfrm>
            <a:off x="3062288" y="2824163"/>
            <a:ext cx="276225" cy="0"/>
          </a:xfrm>
          <a:prstGeom prst="straightConnector1">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21" name="AutoShape 25"/>
          <p:cNvCxnSpPr>
            <a:cxnSpLocks noChangeShapeType="1"/>
            <a:stCxn id="208902" idx="3"/>
            <a:endCxn id="208908" idx="1"/>
          </p:cNvCxnSpPr>
          <p:nvPr/>
        </p:nvCxnSpPr>
        <p:spPr bwMode="auto">
          <a:xfrm>
            <a:off x="3062288" y="3532188"/>
            <a:ext cx="276225" cy="0"/>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22" name="AutoShape 26"/>
          <p:cNvCxnSpPr>
            <a:cxnSpLocks noChangeShapeType="1"/>
            <a:stCxn id="208903" idx="3"/>
            <a:endCxn id="208911" idx="1"/>
          </p:cNvCxnSpPr>
          <p:nvPr/>
        </p:nvCxnSpPr>
        <p:spPr bwMode="auto">
          <a:xfrm>
            <a:off x="3062288" y="4238625"/>
            <a:ext cx="276225" cy="1588"/>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23" name="AutoShape 27"/>
          <p:cNvCxnSpPr>
            <a:cxnSpLocks noChangeShapeType="1"/>
            <a:stCxn id="208904" idx="2"/>
            <a:endCxn id="208905" idx="0"/>
          </p:cNvCxnSpPr>
          <p:nvPr/>
        </p:nvCxnSpPr>
        <p:spPr bwMode="auto">
          <a:xfrm rot="5400000">
            <a:off x="1679575" y="5300663"/>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24" name="AutoShape 28"/>
          <p:cNvCxnSpPr>
            <a:cxnSpLocks noChangeShapeType="1"/>
            <a:stCxn id="208905" idx="2"/>
            <a:endCxn id="208906"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25" name="AutoShape 29"/>
          <p:cNvCxnSpPr>
            <a:cxnSpLocks noChangeShapeType="1"/>
            <a:stCxn id="208905" idx="3"/>
            <a:endCxn id="208908"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26" name="AutoShape 30"/>
          <p:cNvCxnSpPr>
            <a:cxnSpLocks noChangeShapeType="1"/>
            <a:stCxn id="208906" idx="3"/>
            <a:endCxn id="208909"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27" name="AutoShape 31"/>
          <p:cNvCxnSpPr>
            <a:cxnSpLocks noChangeShapeType="1"/>
            <a:stCxn id="208902" idx="2"/>
            <a:endCxn id="208903" idx="0"/>
          </p:cNvCxnSpPr>
          <p:nvPr/>
        </p:nvCxnSpPr>
        <p:spPr bwMode="auto">
          <a:xfrm rot="5400000">
            <a:off x="1680368" y="3885407"/>
            <a:ext cx="296863"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28" name="AutoShape 32"/>
          <p:cNvCxnSpPr>
            <a:cxnSpLocks noChangeShapeType="1"/>
            <a:stCxn id="208903" idx="2"/>
            <a:endCxn id="208904" idx="0"/>
          </p:cNvCxnSpPr>
          <p:nvPr/>
        </p:nvCxnSpPr>
        <p:spPr bwMode="auto">
          <a:xfrm rot="5400000">
            <a:off x="1679575" y="459263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29" name="AutoShape 33"/>
          <p:cNvCxnSpPr>
            <a:cxnSpLocks noChangeShapeType="1"/>
            <a:stCxn id="208906" idx="1"/>
            <a:endCxn id="208902"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930"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0295566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23</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10947"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10948" name="Rectangle 4"/>
          <p:cNvSpPr>
            <a:spLocks noChangeArrowheads="1"/>
          </p:cNvSpPr>
          <p:nvPr/>
        </p:nvSpPr>
        <p:spPr bwMode="auto">
          <a:xfrm>
            <a:off x="609600" y="1925638"/>
            <a:ext cx="2438400" cy="381000"/>
          </a:xfrm>
          <a:prstGeom prst="rect">
            <a:avLst/>
          </a:prstGeom>
          <a:solidFill>
            <a:schemeClr val="bg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10949" name="Rectangle 5"/>
          <p:cNvSpPr>
            <a:spLocks noChangeArrowheads="1"/>
          </p:cNvSpPr>
          <p:nvPr/>
        </p:nvSpPr>
        <p:spPr bwMode="auto">
          <a:xfrm>
            <a:off x="609600" y="2633663"/>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Rename</a:t>
            </a:r>
          </a:p>
        </p:txBody>
      </p:sp>
      <p:sp>
        <p:nvSpPr>
          <p:cNvPr id="210950" name="Rectangle 6"/>
          <p:cNvSpPr>
            <a:spLocks noChangeArrowheads="1"/>
          </p:cNvSpPr>
          <p:nvPr/>
        </p:nvSpPr>
        <p:spPr bwMode="auto">
          <a:xfrm>
            <a:off x="609600" y="3341688"/>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ROB</a:t>
            </a:r>
          </a:p>
        </p:txBody>
      </p:sp>
      <p:sp>
        <p:nvSpPr>
          <p:cNvPr id="210951" name="Rectangle 7"/>
          <p:cNvSpPr>
            <a:spLocks noChangeArrowheads="1"/>
          </p:cNvSpPr>
          <p:nvPr/>
        </p:nvSpPr>
        <p:spPr bwMode="auto">
          <a:xfrm>
            <a:off x="609600" y="404812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RS</a:t>
            </a:r>
          </a:p>
        </p:txBody>
      </p:sp>
      <p:sp>
        <p:nvSpPr>
          <p:cNvPr id="210952" name="Rectangle 8"/>
          <p:cNvSpPr>
            <a:spLocks noChangeArrowheads="1"/>
          </p:cNvSpPr>
          <p:nvPr/>
        </p:nvSpPr>
        <p:spPr bwMode="auto">
          <a:xfrm>
            <a:off x="609600" y="475615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Execute/Mem</a:t>
            </a:r>
          </a:p>
        </p:txBody>
      </p:sp>
      <p:sp>
        <p:nvSpPr>
          <p:cNvPr id="210953" name="Rectangle 9"/>
          <p:cNvSpPr>
            <a:spLocks noChangeArrowheads="1"/>
          </p:cNvSpPr>
          <p:nvPr/>
        </p:nvSpPr>
        <p:spPr bwMode="auto">
          <a:xfrm>
            <a:off x="609600" y="546417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WB</a:t>
            </a:r>
          </a:p>
        </p:txBody>
      </p:sp>
      <p:sp>
        <p:nvSpPr>
          <p:cNvPr id="210954"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10955" name="Rectangle 11"/>
          <p:cNvSpPr>
            <a:spLocks noChangeArrowheads="1"/>
          </p:cNvSpPr>
          <p:nvPr/>
        </p:nvSpPr>
        <p:spPr bwMode="auto">
          <a:xfrm>
            <a:off x="3352800" y="263366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RAT</a:t>
            </a:r>
          </a:p>
        </p:txBody>
      </p:sp>
      <p:sp>
        <p:nvSpPr>
          <p:cNvPr id="210956" name="Rectangle 12"/>
          <p:cNvSpPr>
            <a:spLocks noChangeArrowheads="1"/>
          </p:cNvSpPr>
          <p:nvPr/>
        </p:nvSpPr>
        <p:spPr bwMode="auto">
          <a:xfrm>
            <a:off x="3352800" y="3341688"/>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Physical registers</a:t>
            </a:r>
          </a:p>
        </p:txBody>
      </p:sp>
      <p:sp>
        <p:nvSpPr>
          <p:cNvPr id="210957" name="Rectangle 13"/>
          <p:cNvSpPr>
            <a:spLocks noChangeArrowheads="1"/>
          </p:cNvSpPr>
          <p:nvPr/>
        </p:nvSpPr>
        <p:spPr bwMode="auto">
          <a:xfrm>
            <a:off x="6096000" y="263366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Arch registers</a:t>
            </a:r>
          </a:p>
        </p:txBody>
      </p:sp>
      <p:sp>
        <p:nvSpPr>
          <p:cNvPr id="210958" name="Rectangle 14"/>
          <p:cNvSpPr>
            <a:spLocks noChangeArrowheads="1"/>
          </p:cNvSpPr>
          <p:nvPr/>
        </p:nvSpPr>
        <p:spPr bwMode="auto">
          <a:xfrm>
            <a:off x="6096000" y="3711575"/>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LSQ</a:t>
            </a:r>
          </a:p>
        </p:txBody>
      </p:sp>
      <p:sp>
        <p:nvSpPr>
          <p:cNvPr id="210959" name="Rectangle 15"/>
          <p:cNvSpPr>
            <a:spLocks noChangeArrowheads="1"/>
          </p:cNvSpPr>
          <p:nvPr/>
        </p:nvSpPr>
        <p:spPr bwMode="auto">
          <a:xfrm>
            <a:off x="3352800" y="404971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Reservation stations</a:t>
            </a:r>
          </a:p>
        </p:txBody>
      </p:sp>
      <p:cxnSp>
        <p:nvCxnSpPr>
          <p:cNvPr id="210960" name="AutoShape 16"/>
          <p:cNvCxnSpPr>
            <a:cxnSpLocks noChangeShapeType="1"/>
            <a:stCxn id="210957" idx="2"/>
            <a:endCxn id="210956" idx="0"/>
          </p:cNvCxnSpPr>
          <p:nvPr/>
        </p:nvCxnSpPr>
        <p:spPr bwMode="auto">
          <a:xfrm rot="5400000">
            <a:off x="5946775" y="1806575"/>
            <a:ext cx="298450" cy="2743200"/>
          </a:xfrm>
          <a:prstGeom prst="curvedConnector3">
            <a:avLst>
              <a:gd name="adj1" fmla="val 5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61" name="AutoShape 17"/>
          <p:cNvCxnSpPr>
            <a:cxnSpLocks noChangeShapeType="1"/>
            <a:stCxn id="210956" idx="2"/>
            <a:endCxn id="210959" idx="0"/>
          </p:cNvCxnSpPr>
          <p:nvPr/>
        </p:nvCxnSpPr>
        <p:spPr bwMode="auto">
          <a:xfrm rot="5400000">
            <a:off x="4575175" y="3886200"/>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62" name="AutoShape 18"/>
          <p:cNvCxnSpPr>
            <a:cxnSpLocks noChangeShapeType="1"/>
            <a:stCxn id="210952" idx="3"/>
            <a:endCxn id="210959" idx="2"/>
          </p:cNvCxnSpPr>
          <p:nvPr/>
        </p:nvCxnSpPr>
        <p:spPr bwMode="auto">
          <a:xfrm flipV="1">
            <a:off x="3062288" y="4445000"/>
            <a:ext cx="1662112" cy="501650"/>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63" name="AutoShape 19"/>
          <p:cNvCxnSpPr>
            <a:cxnSpLocks noChangeShapeType="1"/>
            <a:stCxn id="210952" idx="3"/>
            <a:endCxn id="210958" idx="2"/>
          </p:cNvCxnSpPr>
          <p:nvPr/>
        </p:nvCxnSpPr>
        <p:spPr bwMode="auto">
          <a:xfrm flipV="1">
            <a:off x="3062288" y="4106863"/>
            <a:ext cx="4405312" cy="839787"/>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64" name="AutoShape 20"/>
          <p:cNvCxnSpPr>
            <a:cxnSpLocks noChangeShapeType="1"/>
            <a:stCxn id="210952" idx="2"/>
            <a:endCxn id="210952" idx="1"/>
          </p:cNvCxnSpPr>
          <p:nvPr/>
        </p:nvCxnSpPr>
        <p:spPr bwMode="auto">
          <a:xfrm rot="16200000" flipV="1">
            <a:off x="1109663" y="4432300"/>
            <a:ext cx="204788" cy="1233487"/>
          </a:xfrm>
          <a:prstGeom prst="curvedConnector4">
            <a:avLst>
              <a:gd name="adj1" fmla="val -104653"/>
              <a:gd name="adj2" fmla="val 117375"/>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65" name="AutoShape 21"/>
          <p:cNvCxnSpPr>
            <a:cxnSpLocks noChangeShapeType="1"/>
            <a:stCxn id="210947" idx="2"/>
            <a:endCxn id="210948"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66" name="AutoShape 22"/>
          <p:cNvCxnSpPr>
            <a:cxnSpLocks noChangeShapeType="1"/>
            <a:stCxn id="210948" idx="2"/>
            <a:endCxn id="210949" idx="0"/>
          </p:cNvCxnSpPr>
          <p:nvPr/>
        </p:nvCxnSpPr>
        <p:spPr bwMode="auto">
          <a:xfrm rot="5400000">
            <a:off x="1679575" y="2470150"/>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67" name="AutoShape 23"/>
          <p:cNvCxnSpPr>
            <a:cxnSpLocks noChangeShapeType="1"/>
            <a:stCxn id="210949" idx="2"/>
            <a:endCxn id="210950" idx="0"/>
          </p:cNvCxnSpPr>
          <p:nvPr/>
        </p:nvCxnSpPr>
        <p:spPr bwMode="auto">
          <a:xfrm rot="5400000">
            <a:off x="1679575" y="3178175"/>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68" name="AutoShape 24"/>
          <p:cNvCxnSpPr>
            <a:cxnSpLocks noChangeShapeType="1"/>
            <a:stCxn id="210949" idx="3"/>
            <a:endCxn id="210955" idx="1"/>
          </p:cNvCxnSpPr>
          <p:nvPr/>
        </p:nvCxnSpPr>
        <p:spPr bwMode="auto">
          <a:xfrm>
            <a:off x="3062288" y="2824163"/>
            <a:ext cx="276225" cy="0"/>
          </a:xfrm>
          <a:prstGeom prst="straightConnector1">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69" name="AutoShape 25"/>
          <p:cNvCxnSpPr>
            <a:cxnSpLocks noChangeShapeType="1"/>
            <a:stCxn id="210950" idx="3"/>
            <a:endCxn id="210956" idx="1"/>
          </p:cNvCxnSpPr>
          <p:nvPr/>
        </p:nvCxnSpPr>
        <p:spPr bwMode="auto">
          <a:xfrm>
            <a:off x="3062288" y="3532188"/>
            <a:ext cx="276225" cy="0"/>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70" name="AutoShape 26"/>
          <p:cNvCxnSpPr>
            <a:cxnSpLocks noChangeShapeType="1"/>
            <a:stCxn id="210951" idx="3"/>
            <a:endCxn id="210959" idx="1"/>
          </p:cNvCxnSpPr>
          <p:nvPr/>
        </p:nvCxnSpPr>
        <p:spPr bwMode="auto">
          <a:xfrm>
            <a:off x="3062288" y="4238625"/>
            <a:ext cx="276225" cy="1588"/>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71" name="AutoShape 27"/>
          <p:cNvCxnSpPr>
            <a:cxnSpLocks noChangeShapeType="1"/>
            <a:stCxn id="210952" idx="2"/>
            <a:endCxn id="210953" idx="0"/>
          </p:cNvCxnSpPr>
          <p:nvPr/>
        </p:nvCxnSpPr>
        <p:spPr bwMode="auto">
          <a:xfrm rot="5400000">
            <a:off x="1679575" y="5300663"/>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72" name="AutoShape 28"/>
          <p:cNvCxnSpPr>
            <a:cxnSpLocks noChangeShapeType="1"/>
            <a:stCxn id="210953" idx="2"/>
            <a:endCxn id="210954"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73" name="AutoShape 29"/>
          <p:cNvCxnSpPr>
            <a:cxnSpLocks noChangeShapeType="1"/>
            <a:stCxn id="210953" idx="3"/>
            <a:endCxn id="210956"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74" name="AutoShape 30"/>
          <p:cNvCxnSpPr>
            <a:cxnSpLocks noChangeShapeType="1"/>
            <a:stCxn id="210954" idx="3"/>
            <a:endCxn id="210957"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75" name="AutoShape 31"/>
          <p:cNvCxnSpPr>
            <a:cxnSpLocks noChangeShapeType="1"/>
            <a:stCxn id="210950" idx="2"/>
            <a:endCxn id="210951" idx="0"/>
          </p:cNvCxnSpPr>
          <p:nvPr/>
        </p:nvCxnSpPr>
        <p:spPr bwMode="auto">
          <a:xfrm rot="5400000">
            <a:off x="1680368" y="3885407"/>
            <a:ext cx="296863"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76" name="AutoShape 32"/>
          <p:cNvCxnSpPr>
            <a:cxnSpLocks noChangeShapeType="1"/>
            <a:stCxn id="210951" idx="2"/>
            <a:endCxn id="210952" idx="0"/>
          </p:cNvCxnSpPr>
          <p:nvPr/>
        </p:nvCxnSpPr>
        <p:spPr bwMode="auto">
          <a:xfrm rot="5400000">
            <a:off x="1679575" y="459263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77" name="AutoShape 33"/>
          <p:cNvCxnSpPr>
            <a:cxnSpLocks noChangeShapeType="1"/>
            <a:stCxn id="210954" idx="1"/>
            <a:endCxn id="210950"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978"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146344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24</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12995"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12996" name="Rectangle 4"/>
          <p:cNvSpPr>
            <a:spLocks noChangeArrowheads="1"/>
          </p:cNvSpPr>
          <p:nvPr/>
        </p:nvSpPr>
        <p:spPr bwMode="auto">
          <a:xfrm>
            <a:off x="609600" y="1925638"/>
            <a:ext cx="2438400" cy="381000"/>
          </a:xfrm>
          <a:prstGeom prst="rect">
            <a:avLst/>
          </a:prstGeom>
          <a:solidFill>
            <a:schemeClr val="bg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12997" name="Rectangle 5"/>
          <p:cNvSpPr>
            <a:spLocks noChangeArrowheads="1"/>
          </p:cNvSpPr>
          <p:nvPr/>
        </p:nvSpPr>
        <p:spPr bwMode="auto">
          <a:xfrm>
            <a:off x="609600" y="2633663"/>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Rename</a:t>
            </a:r>
          </a:p>
        </p:txBody>
      </p:sp>
      <p:sp>
        <p:nvSpPr>
          <p:cNvPr id="212998" name="Rectangle 6"/>
          <p:cNvSpPr>
            <a:spLocks noChangeArrowheads="1"/>
          </p:cNvSpPr>
          <p:nvPr/>
        </p:nvSpPr>
        <p:spPr bwMode="auto">
          <a:xfrm>
            <a:off x="609600" y="3341688"/>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ROB</a:t>
            </a:r>
          </a:p>
        </p:txBody>
      </p:sp>
      <p:sp>
        <p:nvSpPr>
          <p:cNvPr id="212999" name="Rectangle 7"/>
          <p:cNvSpPr>
            <a:spLocks noChangeArrowheads="1"/>
          </p:cNvSpPr>
          <p:nvPr/>
        </p:nvSpPr>
        <p:spPr bwMode="auto">
          <a:xfrm>
            <a:off x="609600" y="404812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RS</a:t>
            </a:r>
          </a:p>
        </p:txBody>
      </p:sp>
      <p:sp>
        <p:nvSpPr>
          <p:cNvPr id="213000" name="Rectangle 8"/>
          <p:cNvSpPr>
            <a:spLocks noChangeArrowheads="1"/>
          </p:cNvSpPr>
          <p:nvPr/>
        </p:nvSpPr>
        <p:spPr bwMode="auto">
          <a:xfrm>
            <a:off x="609600" y="475615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Execute/Mem</a:t>
            </a:r>
          </a:p>
        </p:txBody>
      </p:sp>
      <p:sp>
        <p:nvSpPr>
          <p:cNvPr id="213001" name="Rectangle 9"/>
          <p:cNvSpPr>
            <a:spLocks noChangeArrowheads="1"/>
          </p:cNvSpPr>
          <p:nvPr/>
        </p:nvSpPr>
        <p:spPr bwMode="auto">
          <a:xfrm>
            <a:off x="609600" y="546417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WB</a:t>
            </a:r>
          </a:p>
        </p:txBody>
      </p:sp>
      <p:sp>
        <p:nvSpPr>
          <p:cNvPr id="213002"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13003" name="Rectangle 11"/>
          <p:cNvSpPr>
            <a:spLocks noChangeArrowheads="1"/>
          </p:cNvSpPr>
          <p:nvPr/>
        </p:nvSpPr>
        <p:spPr bwMode="auto">
          <a:xfrm>
            <a:off x="3352800" y="263366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RAT</a:t>
            </a:r>
          </a:p>
        </p:txBody>
      </p:sp>
      <p:sp>
        <p:nvSpPr>
          <p:cNvPr id="213004" name="Rectangle 12"/>
          <p:cNvSpPr>
            <a:spLocks noChangeArrowheads="1"/>
          </p:cNvSpPr>
          <p:nvPr/>
        </p:nvSpPr>
        <p:spPr bwMode="auto">
          <a:xfrm>
            <a:off x="3352800" y="3341688"/>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Physical registers</a:t>
            </a:r>
          </a:p>
        </p:txBody>
      </p:sp>
      <p:sp>
        <p:nvSpPr>
          <p:cNvPr id="213005" name="Rectangle 13"/>
          <p:cNvSpPr>
            <a:spLocks noChangeArrowheads="1"/>
          </p:cNvSpPr>
          <p:nvPr/>
        </p:nvSpPr>
        <p:spPr bwMode="auto">
          <a:xfrm>
            <a:off x="6096000" y="263366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Arch registers</a:t>
            </a:r>
          </a:p>
        </p:txBody>
      </p:sp>
      <p:sp>
        <p:nvSpPr>
          <p:cNvPr id="213006" name="Rectangle 14"/>
          <p:cNvSpPr>
            <a:spLocks noChangeArrowheads="1"/>
          </p:cNvSpPr>
          <p:nvPr/>
        </p:nvSpPr>
        <p:spPr bwMode="auto">
          <a:xfrm>
            <a:off x="6096000" y="3711575"/>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LSQ</a:t>
            </a:r>
          </a:p>
        </p:txBody>
      </p:sp>
      <p:sp>
        <p:nvSpPr>
          <p:cNvPr id="213007" name="Rectangle 15"/>
          <p:cNvSpPr>
            <a:spLocks noChangeArrowheads="1"/>
          </p:cNvSpPr>
          <p:nvPr/>
        </p:nvSpPr>
        <p:spPr bwMode="auto">
          <a:xfrm>
            <a:off x="3352800" y="404971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Reservation stations</a:t>
            </a:r>
          </a:p>
        </p:txBody>
      </p:sp>
      <p:cxnSp>
        <p:nvCxnSpPr>
          <p:cNvPr id="213008" name="AutoShape 16"/>
          <p:cNvCxnSpPr>
            <a:cxnSpLocks noChangeShapeType="1"/>
            <a:stCxn id="213005" idx="2"/>
            <a:endCxn id="213004" idx="0"/>
          </p:cNvCxnSpPr>
          <p:nvPr/>
        </p:nvCxnSpPr>
        <p:spPr bwMode="auto">
          <a:xfrm rot="5400000">
            <a:off x="5946775" y="1806575"/>
            <a:ext cx="298450" cy="2743200"/>
          </a:xfrm>
          <a:prstGeom prst="curvedConnector3">
            <a:avLst>
              <a:gd name="adj1" fmla="val 5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09" name="AutoShape 17"/>
          <p:cNvCxnSpPr>
            <a:cxnSpLocks noChangeShapeType="1"/>
            <a:stCxn id="213004" idx="2"/>
            <a:endCxn id="213007" idx="0"/>
          </p:cNvCxnSpPr>
          <p:nvPr/>
        </p:nvCxnSpPr>
        <p:spPr bwMode="auto">
          <a:xfrm rot="5400000">
            <a:off x="4575175" y="3886200"/>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10" name="AutoShape 18"/>
          <p:cNvCxnSpPr>
            <a:cxnSpLocks noChangeShapeType="1"/>
            <a:stCxn id="213000" idx="3"/>
            <a:endCxn id="213007" idx="2"/>
          </p:cNvCxnSpPr>
          <p:nvPr/>
        </p:nvCxnSpPr>
        <p:spPr bwMode="auto">
          <a:xfrm flipV="1">
            <a:off x="3062288" y="4445000"/>
            <a:ext cx="1662112" cy="501650"/>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11" name="AutoShape 19"/>
          <p:cNvCxnSpPr>
            <a:cxnSpLocks noChangeShapeType="1"/>
            <a:stCxn id="213000" idx="3"/>
            <a:endCxn id="213006" idx="2"/>
          </p:cNvCxnSpPr>
          <p:nvPr/>
        </p:nvCxnSpPr>
        <p:spPr bwMode="auto">
          <a:xfrm flipV="1">
            <a:off x="3062288" y="4106863"/>
            <a:ext cx="4405312" cy="839787"/>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12" name="AutoShape 20"/>
          <p:cNvCxnSpPr>
            <a:cxnSpLocks noChangeShapeType="1"/>
            <a:stCxn id="213000" idx="2"/>
            <a:endCxn id="213000" idx="1"/>
          </p:cNvCxnSpPr>
          <p:nvPr/>
        </p:nvCxnSpPr>
        <p:spPr bwMode="auto">
          <a:xfrm rot="16200000" flipV="1">
            <a:off x="1109663" y="4432300"/>
            <a:ext cx="204788" cy="1233487"/>
          </a:xfrm>
          <a:prstGeom prst="curvedConnector4">
            <a:avLst>
              <a:gd name="adj1" fmla="val -104653"/>
              <a:gd name="adj2" fmla="val 117375"/>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13" name="AutoShape 21"/>
          <p:cNvCxnSpPr>
            <a:cxnSpLocks noChangeShapeType="1"/>
            <a:stCxn id="212995" idx="2"/>
            <a:endCxn id="212996"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14" name="AutoShape 22"/>
          <p:cNvCxnSpPr>
            <a:cxnSpLocks noChangeShapeType="1"/>
            <a:stCxn id="212996" idx="2"/>
            <a:endCxn id="212997"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15" name="AutoShape 23"/>
          <p:cNvCxnSpPr>
            <a:cxnSpLocks noChangeShapeType="1"/>
            <a:stCxn id="212997" idx="2"/>
            <a:endCxn id="212998" idx="0"/>
          </p:cNvCxnSpPr>
          <p:nvPr/>
        </p:nvCxnSpPr>
        <p:spPr bwMode="auto">
          <a:xfrm rot="5400000">
            <a:off x="1679575" y="3178175"/>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16" name="AutoShape 24"/>
          <p:cNvCxnSpPr>
            <a:cxnSpLocks noChangeShapeType="1"/>
            <a:stCxn id="212997" idx="3"/>
            <a:endCxn id="213003" idx="1"/>
          </p:cNvCxnSpPr>
          <p:nvPr/>
        </p:nvCxnSpPr>
        <p:spPr bwMode="auto">
          <a:xfrm>
            <a:off x="3062288" y="2824163"/>
            <a:ext cx="276225" cy="0"/>
          </a:xfrm>
          <a:prstGeom prst="straightConnector1">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17" name="AutoShape 25"/>
          <p:cNvCxnSpPr>
            <a:cxnSpLocks noChangeShapeType="1"/>
            <a:stCxn id="212998" idx="3"/>
            <a:endCxn id="213004" idx="1"/>
          </p:cNvCxnSpPr>
          <p:nvPr/>
        </p:nvCxnSpPr>
        <p:spPr bwMode="auto">
          <a:xfrm>
            <a:off x="3062288" y="3532188"/>
            <a:ext cx="276225" cy="0"/>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18" name="AutoShape 26"/>
          <p:cNvCxnSpPr>
            <a:cxnSpLocks noChangeShapeType="1"/>
            <a:stCxn id="212999" idx="3"/>
            <a:endCxn id="213007" idx="1"/>
          </p:cNvCxnSpPr>
          <p:nvPr/>
        </p:nvCxnSpPr>
        <p:spPr bwMode="auto">
          <a:xfrm>
            <a:off x="3062288" y="4238625"/>
            <a:ext cx="276225" cy="1588"/>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19" name="AutoShape 27"/>
          <p:cNvCxnSpPr>
            <a:cxnSpLocks noChangeShapeType="1"/>
            <a:stCxn id="213000" idx="2"/>
            <a:endCxn id="213001" idx="0"/>
          </p:cNvCxnSpPr>
          <p:nvPr/>
        </p:nvCxnSpPr>
        <p:spPr bwMode="auto">
          <a:xfrm rot="5400000">
            <a:off x="1679575" y="5300663"/>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20" name="AutoShape 28"/>
          <p:cNvCxnSpPr>
            <a:cxnSpLocks noChangeShapeType="1"/>
            <a:stCxn id="213001" idx="2"/>
            <a:endCxn id="213002"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21" name="AutoShape 29"/>
          <p:cNvCxnSpPr>
            <a:cxnSpLocks noChangeShapeType="1"/>
            <a:stCxn id="213001" idx="3"/>
            <a:endCxn id="213004"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22" name="AutoShape 30"/>
          <p:cNvCxnSpPr>
            <a:cxnSpLocks noChangeShapeType="1"/>
            <a:stCxn id="213002" idx="3"/>
            <a:endCxn id="213005"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23" name="AutoShape 31"/>
          <p:cNvCxnSpPr>
            <a:cxnSpLocks noChangeShapeType="1"/>
            <a:stCxn id="212998" idx="2"/>
            <a:endCxn id="212999" idx="0"/>
          </p:cNvCxnSpPr>
          <p:nvPr/>
        </p:nvCxnSpPr>
        <p:spPr bwMode="auto">
          <a:xfrm rot="5400000">
            <a:off x="1680368" y="3885407"/>
            <a:ext cx="296863"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24" name="AutoShape 32"/>
          <p:cNvCxnSpPr>
            <a:cxnSpLocks noChangeShapeType="1"/>
            <a:stCxn id="212999" idx="2"/>
            <a:endCxn id="213000" idx="0"/>
          </p:cNvCxnSpPr>
          <p:nvPr/>
        </p:nvCxnSpPr>
        <p:spPr bwMode="auto">
          <a:xfrm rot="5400000">
            <a:off x="1679575" y="459263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25" name="AutoShape 33"/>
          <p:cNvCxnSpPr>
            <a:cxnSpLocks noChangeShapeType="1"/>
            <a:stCxn id="213002" idx="1"/>
            <a:endCxn id="212998"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026"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7340565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25</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15043"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15044" name="Rectangle 4"/>
          <p:cNvSpPr>
            <a:spLocks noChangeArrowheads="1"/>
          </p:cNvSpPr>
          <p:nvPr/>
        </p:nvSpPr>
        <p:spPr bwMode="auto">
          <a:xfrm>
            <a:off x="609600" y="1925638"/>
            <a:ext cx="2438400" cy="381000"/>
          </a:xfrm>
          <a:prstGeom prst="rect">
            <a:avLst/>
          </a:prstGeom>
          <a:solidFill>
            <a:schemeClr val="bg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15045" name="Rectangle 5"/>
          <p:cNvSpPr>
            <a:spLocks noChangeArrowheads="1"/>
          </p:cNvSpPr>
          <p:nvPr/>
        </p:nvSpPr>
        <p:spPr bwMode="auto">
          <a:xfrm>
            <a:off x="609600" y="2633663"/>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Rename</a:t>
            </a:r>
          </a:p>
        </p:txBody>
      </p:sp>
      <p:sp>
        <p:nvSpPr>
          <p:cNvPr id="215046" name="Rectangle 6"/>
          <p:cNvSpPr>
            <a:spLocks noChangeArrowheads="1"/>
          </p:cNvSpPr>
          <p:nvPr/>
        </p:nvSpPr>
        <p:spPr bwMode="auto">
          <a:xfrm>
            <a:off x="609600" y="3341688"/>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ROB</a:t>
            </a:r>
          </a:p>
        </p:txBody>
      </p:sp>
      <p:sp>
        <p:nvSpPr>
          <p:cNvPr id="215047" name="Rectangle 7"/>
          <p:cNvSpPr>
            <a:spLocks noChangeArrowheads="1"/>
          </p:cNvSpPr>
          <p:nvPr/>
        </p:nvSpPr>
        <p:spPr bwMode="auto">
          <a:xfrm>
            <a:off x="609600" y="404812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RS</a:t>
            </a:r>
          </a:p>
        </p:txBody>
      </p:sp>
      <p:sp>
        <p:nvSpPr>
          <p:cNvPr id="215048" name="Rectangle 8"/>
          <p:cNvSpPr>
            <a:spLocks noChangeArrowheads="1"/>
          </p:cNvSpPr>
          <p:nvPr/>
        </p:nvSpPr>
        <p:spPr bwMode="auto">
          <a:xfrm>
            <a:off x="609600" y="475615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Execute/Mem</a:t>
            </a:r>
          </a:p>
        </p:txBody>
      </p:sp>
      <p:sp>
        <p:nvSpPr>
          <p:cNvPr id="215049" name="Rectangle 9"/>
          <p:cNvSpPr>
            <a:spLocks noChangeArrowheads="1"/>
          </p:cNvSpPr>
          <p:nvPr/>
        </p:nvSpPr>
        <p:spPr bwMode="auto">
          <a:xfrm>
            <a:off x="609600" y="546417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WB</a:t>
            </a:r>
          </a:p>
        </p:txBody>
      </p:sp>
      <p:sp>
        <p:nvSpPr>
          <p:cNvPr id="215050"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15051" name="Rectangle 11"/>
          <p:cNvSpPr>
            <a:spLocks noChangeArrowheads="1"/>
          </p:cNvSpPr>
          <p:nvPr/>
        </p:nvSpPr>
        <p:spPr bwMode="auto">
          <a:xfrm>
            <a:off x="33528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15052" name="Rectangle 12"/>
          <p:cNvSpPr>
            <a:spLocks noChangeArrowheads="1"/>
          </p:cNvSpPr>
          <p:nvPr/>
        </p:nvSpPr>
        <p:spPr bwMode="auto">
          <a:xfrm>
            <a:off x="3352800" y="3341688"/>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Physical registers</a:t>
            </a:r>
          </a:p>
        </p:txBody>
      </p:sp>
      <p:sp>
        <p:nvSpPr>
          <p:cNvPr id="215053" name="Rectangle 13"/>
          <p:cNvSpPr>
            <a:spLocks noChangeArrowheads="1"/>
          </p:cNvSpPr>
          <p:nvPr/>
        </p:nvSpPr>
        <p:spPr bwMode="auto">
          <a:xfrm>
            <a:off x="6096000" y="263366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Arch registers</a:t>
            </a:r>
          </a:p>
        </p:txBody>
      </p:sp>
      <p:sp>
        <p:nvSpPr>
          <p:cNvPr id="215054" name="Rectangle 14"/>
          <p:cNvSpPr>
            <a:spLocks noChangeArrowheads="1"/>
          </p:cNvSpPr>
          <p:nvPr/>
        </p:nvSpPr>
        <p:spPr bwMode="auto">
          <a:xfrm>
            <a:off x="6096000" y="3711575"/>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LSQ</a:t>
            </a:r>
          </a:p>
        </p:txBody>
      </p:sp>
      <p:sp>
        <p:nvSpPr>
          <p:cNvPr id="215055" name="Rectangle 15"/>
          <p:cNvSpPr>
            <a:spLocks noChangeArrowheads="1"/>
          </p:cNvSpPr>
          <p:nvPr/>
        </p:nvSpPr>
        <p:spPr bwMode="auto">
          <a:xfrm>
            <a:off x="3352800" y="404971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Reservation stations</a:t>
            </a:r>
          </a:p>
        </p:txBody>
      </p:sp>
      <p:cxnSp>
        <p:nvCxnSpPr>
          <p:cNvPr id="215056" name="AutoShape 16"/>
          <p:cNvCxnSpPr>
            <a:cxnSpLocks noChangeShapeType="1"/>
            <a:stCxn id="215053" idx="2"/>
            <a:endCxn id="215052" idx="0"/>
          </p:cNvCxnSpPr>
          <p:nvPr/>
        </p:nvCxnSpPr>
        <p:spPr bwMode="auto">
          <a:xfrm rot="5400000">
            <a:off x="5946775" y="1806575"/>
            <a:ext cx="298450" cy="2743200"/>
          </a:xfrm>
          <a:prstGeom prst="curvedConnector3">
            <a:avLst>
              <a:gd name="adj1" fmla="val 5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57" name="AutoShape 17"/>
          <p:cNvCxnSpPr>
            <a:cxnSpLocks noChangeShapeType="1"/>
            <a:stCxn id="215052" idx="2"/>
            <a:endCxn id="215055" idx="0"/>
          </p:cNvCxnSpPr>
          <p:nvPr/>
        </p:nvCxnSpPr>
        <p:spPr bwMode="auto">
          <a:xfrm rot="5400000">
            <a:off x="4575175" y="3886200"/>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58" name="AutoShape 18"/>
          <p:cNvCxnSpPr>
            <a:cxnSpLocks noChangeShapeType="1"/>
            <a:stCxn id="215048" idx="3"/>
            <a:endCxn id="215055" idx="2"/>
          </p:cNvCxnSpPr>
          <p:nvPr/>
        </p:nvCxnSpPr>
        <p:spPr bwMode="auto">
          <a:xfrm flipV="1">
            <a:off x="3062288" y="4445000"/>
            <a:ext cx="1662112" cy="501650"/>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59" name="AutoShape 19"/>
          <p:cNvCxnSpPr>
            <a:cxnSpLocks noChangeShapeType="1"/>
            <a:stCxn id="215048" idx="3"/>
            <a:endCxn id="215054" idx="2"/>
          </p:cNvCxnSpPr>
          <p:nvPr/>
        </p:nvCxnSpPr>
        <p:spPr bwMode="auto">
          <a:xfrm flipV="1">
            <a:off x="3062288" y="4106863"/>
            <a:ext cx="4405312" cy="839787"/>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60" name="AutoShape 20"/>
          <p:cNvCxnSpPr>
            <a:cxnSpLocks noChangeShapeType="1"/>
            <a:stCxn id="215048" idx="2"/>
            <a:endCxn id="215048" idx="1"/>
          </p:cNvCxnSpPr>
          <p:nvPr/>
        </p:nvCxnSpPr>
        <p:spPr bwMode="auto">
          <a:xfrm rot="16200000" flipV="1">
            <a:off x="1109663" y="4432300"/>
            <a:ext cx="204788" cy="1233487"/>
          </a:xfrm>
          <a:prstGeom prst="curvedConnector4">
            <a:avLst>
              <a:gd name="adj1" fmla="val -104653"/>
              <a:gd name="adj2" fmla="val 117375"/>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61" name="AutoShape 21"/>
          <p:cNvCxnSpPr>
            <a:cxnSpLocks noChangeShapeType="1"/>
            <a:stCxn id="215043" idx="2"/>
            <a:endCxn id="215044"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62" name="AutoShape 22"/>
          <p:cNvCxnSpPr>
            <a:cxnSpLocks noChangeShapeType="1"/>
            <a:stCxn id="215044" idx="2"/>
            <a:endCxn id="215045"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63" name="AutoShape 23"/>
          <p:cNvCxnSpPr>
            <a:cxnSpLocks noChangeShapeType="1"/>
            <a:stCxn id="215045" idx="2"/>
            <a:endCxn id="215046" idx="0"/>
          </p:cNvCxnSpPr>
          <p:nvPr/>
        </p:nvCxnSpPr>
        <p:spPr bwMode="auto">
          <a:xfrm rot="5400000">
            <a:off x="1679575" y="3178175"/>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64" name="AutoShape 24"/>
          <p:cNvCxnSpPr>
            <a:cxnSpLocks noChangeShapeType="1"/>
            <a:stCxn id="215045" idx="3"/>
            <a:endCxn id="215051" idx="1"/>
          </p:cNvCxnSpPr>
          <p:nvPr/>
        </p:nvCxnSpPr>
        <p:spPr bwMode="auto">
          <a:xfrm>
            <a:off x="3062288" y="2824163"/>
            <a:ext cx="276225"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65" name="AutoShape 25"/>
          <p:cNvCxnSpPr>
            <a:cxnSpLocks noChangeShapeType="1"/>
            <a:stCxn id="215046" idx="3"/>
            <a:endCxn id="215052" idx="1"/>
          </p:cNvCxnSpPr>
          <p:nvPr/>
        </p:nvCxnSpPr>
        <p:spPr bwMode="auto">
          <a:xfrm>
            <a:off x="3062288" y="3532188"/>
            <a:ext cx="276225" cy="0"/>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66" name="AutoShape 26"/>
          <p:cNvCxnSpPr>
            <a:cxnSpLocks noChangeShapeType="1"/>
            <a:stCxn id="215047" idx="3"/>
            <a:endCxn id="215055" idx="1"/>
          </p:cNvCxnSpPr>
          <p:nvPr/>
        </p:nvCxnSpPr>
        <p:spPr bwMode="auto">
          <a:xfrm>
            <a:off x="3062288" y="4238625"/>
            <a:ext cx="276225" cy="1588"/>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67" name="AutoShape 27"/>
          <p:cNvCxnSpPr>
            <a:cxnSpLocks noChangeShapeType="1"/>
            <a:stCxn id="215048" idx="2"/>
            <a:endCxn id="215049" idx="0"/>
          </p:cNvCxnSpPr>
          <p:nvPr/>
        </p:nvCxnSpPr>
        <p:spPr bwMode="auto">
          <a:xfrm rot="5400000">
            <a:off x="1679575" y="5300663"/>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68" name="AutoShape 28"/>
          <p:cNvCxnSpPr>
            <a:cxnSpLocks noChangeShapeType="1"/>
            <a:stCxn id="215049" idx="2"/>
            <a:endCxn id="215050"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69" name="AutoShape 29"/>
          <p:cNvCxnSpPr>
            <a:cxnSpLocks noChangeShapeType="1"/>
            <a:stCxn id="215049" idx="3"/>
            <a:endCxn id="215052"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70" name="AutoShape 30"/>
          <p:cNvCxnSpPr>
            <a:cxnSpLocks noChangeShapeType="1"/>
            <a:stCxn id="215050" idx="3"/>
            <a:endCxn id="215053"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71" name="AutoShape 31"/>
          <p:cNvCxnSpPr>
            <a:cxnSpLocks noChangeShapeType="1"/>
            <a:stCxn id="215046" idx="2"/>
            <a:endCxn id="215047" idx="0"/>
          </p:cNvCxnSpPr>
          <p:nvPr/>
        </p:nvCxnSpPr>
        <p:spPr bwMode="auto">
          <a:xfrm rot="5400000">
            <a:off x="1680368" y="3885407"/>
            <a:ext cx="296863"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72" name="AutoShape 32"/>
          <p:cNvCxnSpPr>
            <a:cxnSpLocks noChangeShapeType="1"/>
            <a:stCxn id="215047" idx="2"/>
            <a:endCxn id="215048" idx="0"/>
          </p:cNvCxnSpPr>
          <p:nvPr/>
        </p:nvCxnSpPr>
        <p:spPr bwMode="auto">
          <a:xfrm rot="5400000">
            <a:off x="1679575" y="459263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73" name="AutoShape 33"/>
          <p:cNvCxnSpPr>
            <a:cxnSpLocks noChangeShapeType="1"/>
            <a:stCxn id="215050" idx="1"/>
            <a:endCxn id="215046"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074"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6764544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26</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17091"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17092" name="Rectangle 4"/>
          <p:cNvSpPr>
            <a:spLocks noChangeArrowheads="1"/>
          </p:cNvSpPr>
          <p:nvPr/>
        </p:nvSpPr>
        <p:spPr bwMode="auto">
          <a:xfrm>
            <a:off x="609600" y="1925638"/>
            <a:ext cx="2438400" cy="381000"/>
          </a:xfrm>
          <a:prstGeom prst="rect">
            <a:avLst/>
          </a:prstGeom>
          <a:solidFill>
            <a:schemeClr val="bg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17093" name="Rectangle 5"/>
          <p:cNvSpPr>
            <a:spLocks noChangeArrowheads="1"/>
          </p:cNvSpPr>
          <p:nvPr/>
        </p:nvSpPr>
        <p:spPr bwMode="auto">
          <a:xfrm>
            <a:off x="609600" y="2633663"/>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Rename</a:t>
            </a:r>
          </a:p>
        </p:txBody>
      </p:sp>
      <p:sp>
        <p:nvSpPr>
          <p:cNvPr id="217094" name="Rectangle 6"/>
          <p:cNvSpPr>
            <a:spLocks noChangeArrowheads="1"/>
          </p:cNvSpPr>
          <p:nvPr/>
        </p:nvSpPr>
        <p:spPr bwMode="auto">
          <a:xfrm>
            <a:off x="609600" y="3341688"/>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ROB</a:t>
            </a:r>
          </a:p>
        </p:txBody>
      </p:sp>
      <p:sp>
        <p:nvSpPr>
          <p:cNvPr id="217095" name="Rectangle 7"/>
          <p:cNvSpPr>
            <a:spLocks noChangeArrowheads="1"/>
          </p:cNvSpPr>
          <p:nvPr/>
        </p:nvSpPr>
        <p:spPr bwMode="auto">
          <a:xfrm>
            <a:off x="609600" y="404812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RS</a:t>
            </a:r>
          </a:p>
        </p:txBody>
      </p:sp>
      <p:sp>
        <p:nvSpPr>
          <p:cNvPr id="217096" name="Rectangle 8"/>
          <p:cNvSpPr>
            <a:spLocks noChangeArrowheads="1"/>
          </p:cNvSpPr>
          <p:nvPr/>
        </p:nvSpPr>
        <p:spPr bwMode="auto">
          <a:xfrm>
            <a:off x="609600" y="475615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Execute/Mem</a:t>
            </a:r>
          </a:p>
        </p:txBody>
      </p:sp>
      <p:sp>
        <p:nvSpPr>
          <p:cNvPr id="217097" name="Rectangle 9"/>
          <p:cNvSpPr>
            <a:spLocks noChangeArrowheads="1"/>
          </p:cNvSpPr>
          <p:nvPr/>
        </p:nvSpPr>
        <p:spPr bwMode="auto">
          <a:xfrm>
            <a:off x="609600" y="546417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WB</a:t>
            </a:r>
          </a:p>
        </p:txBody>
      </p:sp>
      <p:sp>
        <p:nvSpPr>
          <p:cNvPr id="217098"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17099" name="Rectangle 11"/>
          <p:cNvSpPr>
            <a:spLocks noChangeArrowheads="1"/>
          </p:cNvSpPr>
          <p:nvPr/>
        </p:nvSpPr>
        <p:spPr bwMode="auto">
          <a:xfrm>
            <a:off x="33528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17100" name="Rectangle 12"/>
          <p:cNvSpPr>
            <a:spLocks noChangeArrowheads="1"/>
          </p:cNvSpPr>
          <p:nvPr/>
        </p:nvSpPr>
        <p:spPr bwMode="auto">
          <a:xfrm>
            <a:off x="3352800" y="3341688"/>
            <a:ext cx="27432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Physical registers</a:t>
            </a:r>
          </a:p>
        </p:txBody>
      </p:sp>
      <p:sp>
        <p:nvSpPr>
          <p:cNvPr id="217101" name="Rectangle 13"/>
          <p:cNvSpPr>
            <a:spLocks noChangeArrowheads="1"/>
          </p:cNvSpPr>
          <p:nvPr/>
        </p:nvSpPr>
        <p:spPr bwMode="auto">
          <a:xfrm>
            <a:off x="60960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Arch registers</a:t>
            </a:r>
          </a:p>
        </p:txBody>
      </p:sp>
      <p:sp>
        <p:nvSpPr>
          <p:cNvPr id="217102" name="Rectangle 14"/>
          <p:cNvSpPr>
            <a:spLocks noChangeArrowheads="1"/>
          </p:cNvSpPr>
          <p:nvPr/>
        </p:nvSpPr>
        <p:spPr bwMode="auto">
          <a:xfrm>
            <a:off x="6096000" y="3711575"/>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LSQ</a:t>
            </a:r>
          </a:p>
        </p:txBody>
      </p:sp>
      <p:sp>
        <p:nvSpPr>
          <p:cNvPr id="217103" name="Rectangle 15"/>
          <p:cNvSpPr>
            <a:spLocks noChangeArrowheads="1"/>
          </p:cNvSpPr>
          <p:nvPr/>
        </p:nvSpPr>
        <p:spPr bwMode="auto">
          <a:xfrm>
            <a:off x="3352800" y="404971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Reservation stations</a:t>
            </a:r>
          </a:p>
        </p:txBody>
      </p:sp>
      <p:cxnSp>
        <p:nvCxnSpPr>
          <p:cNvPr id="217104" name="AutoShape 16"/>
          <p:cNvCxnSpPr>
            <a:cxnSpLocks noChangeShapeType="1"/>
            <a:stCxn id="217101" idx="2"/>
            <a:endCxn id="217100" idx="0"/>
          </p:cNvCxnSpPr>
          <p:nvPr/>
        </p:nvCxnSpPr>
        <p:spPr bwMode="auto">
          <a:xfrm rot="5400000">
            <a:off x="5946775" y="1806575"/>
            <a:ext cx="298450" cy="2743200"/>
          </a:xfrm>
          <a:prstGeom prst="curvedConnector3">
            <a:avLst>
              <a:gd name="adj1" fmla="val 50000"/>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05" name="AutoShape 17"/>
          <p:cNvCxnSpPr>
            <a:cxnSpLocks noChangeShapeType="1"/>
            <a:stCxn id="217100" idx="2"/>
            <a:endCxn id="217103" idx="0"/>
          </p:cNvCxnSpPr>
          <p:nvPr/>
        </p:nvCxnSpPr>
        <p:spPr bwMode="auto">
          <a:xfrm rot="5400000">
            <a:off x="4575175" y="3886200"/>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06" name="AutoShape 18"/>
          <p:cNvCxnSpPr>
            <a:cxnSpLocks noChangeShapeType="1"/>
            <a:stCxn id="217096" idx="3"/>
            <a:endCxn id="217103" idx="2"/>
          </p:cNvCxnSpPr>
          <p:nvPr/>
        </p:nvCxnSpPr>
        <p:spPr bwMode="auto">
          <a:xfrm flipV="1">
            <a:off x="3062288" y="4445000"/>
            <a:ext cx="1662112" cy="501650"/>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07" name="AutoShape 19"/>
          <p:cNvCxnSpPr>
            <a:cxnSpLocks noChangeShapeType="1"/>
            <a:stCxn id="217096" idx="3"/>
            <a:endCxn id="217102" idx="2"/>
          </p:cNvCxnSpPr>
          <p:nvPr/>
        </p:nvCxnSpPr>
        <p:spPr bwMode="auto">
          <a:xfrm flipV="1">
            <a:off x="3062288" y="4106863"/>
            <a:ext cx="4405312" cy="839787"/>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08" name="AutoShape 20"/>
          <p:cNvCxnSpPr>
            <a:cxnSpLocks noChangeShapeType="1"/>
            <a:stCxn id="217096" idx="2"/>
            <a:endCxn id="217096" idx="1"/>
          </p:cNvCxnSpPr>
          <p:nvPr/>
        </p:nvCxnSpPr>
        <p:spPr bwMode="auto">
          <a:xfrm rot="16200000" flipV="1">
            <a:off x="1109663" y="4432300"/>
            <a:ext cx="204788" cy="1233487"/>
          </a:xfrm>
          <a:prstGeom prst="curvedConnector4">
            <a:avLst>
              <a:gd name="adj1" fmla="val -104653"/>
              <a:gd name="adj2" fmla="val 117375"/>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09" name="AutoShape 21"/>
          <p:cNvCxnSpPr>
            <a:cxnSpLocks noChangeShapeType="1"/>
            <a:stCxn id="217091" idx="2"/>
            <a:endCxn id="217092"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10" name="AutoShape 22"/>
          <p:cNvCxnSpPr>
            <a:cxnSpLocks noChangeShapeType="1"/>
            <a:stCxn id="217092" idx="2"/>
            <a:endCxn id="217093"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11" name="AutoShape 23"/>
          <p:cNvCxnSpPr>
            <a:cxnSpLocks noChangeShapeType="1"/>
            <a:stCxn id="217093" idx="2"/>
            <a:endCxn id="217094" idx="0"/>
          </p:cNvCxnSpPr>
          <p:nvPr/>
        </p:nvCxnSpPr>
        <p:spPr bwMode="auto">
          <a:xfrm rot="5400000">
            <a:off x="1679575" y="3178175"/>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12" name="AutoShape 24"/>
          <p:cNvCxnSpPr>
            <a:cxnSpLocks noChangeShapeType="1"/>
            <a:stCxn id="217093" idx="3"/>
            <a:endCxn id="217099" idx="1"/>
          </p:cNvCxnSpPr>
          <p:nvPr/>
        </p:nvCxnSpPr>
        <p:spPr bwMode="auto">
          <a:xfrm>
            <a:off x="3062288" y="2824163"/>
            <a:ext cx="276225"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13" name="AutoShape 25"/>
          <p:cNvCxnSpPr>
            <a:cxnSpLocks noChangeShapeType="1"/>
            <a:stCxn id="217094" idx="3"/>
            <a:endCxn id="217100" idx="1"/>
          </p:cNvCxnSpPr>
          <p:nvPr/>
        </p:nvCxnSpPr>
        <p:spPr bwMode="auto">
          <a:xfrm>
            <a:off x="3062288" y="3532188"/>
            <a:ext cx="276225" cy="0"/>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14" name="AutoShape 26"/>
          <p:cNvCxnSpPr>
            <a:cxnSpLocks noChangeShapeType="1"/>
            <a:stCxn id="217095" idx="3"/>
            <a:endCxn id="217103" idx="1"/>
          </p:cNvCxnSpPr>
          <p:nvPr/>
        </p:nvCxnSpPr>
        <p:spPr bwMode="auto">
          <a:xfrm>
            <a:off x="3062288" y="4238625"/>
            <a:ext cx="276225" cy="1588"/>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15" name="AutoShape 27"/>
          <p:cNvCxnSpPr>
            <a:cxnSpLocks noChangeShapeType="1"/>
            <a:stCxn id="217096" idx="2"/>
            <a:endCxn id="217097" idx="0"/>
          </p:cNvCxnSpPr>
          <p:nvPr/>
        </p:nvCxnSpPr>
        <p:spPr bwMode="auto">
          <a:xfrm rot="5400000">
            <a:off x="1679575" y="5300663"/>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16" name="AutoShape 28"/>
          <p:cNvCxnSpPr>
            <a:cxnSpLocks noChangeShapeType="1"/>
            <a:stCxn id="217097" idx="2"/>
            <a:endCxn id="217098"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17" name="AutoShape 29"/>
          <p:cNvCxnSpPr>
            <a:cxnSpLocks noChangeShapeType="1"/>
            <a:stCxn id="217097" idx="3"/>
            <a:endCxn id="217100"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18" name="AutoShape 30"/>
          <p:cNvCxnSpPr>
            <a:cxnSpLocks noChangeShapeType="1"/>
            <a:stCxn id="217098" idx="3"/>
            <a:endCxn id="217101"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19" name="AutoShape 31"/>
          <p:cNvCxnSpPr>
            <a:cxnSpLocks noChangeShapeType="1"/>
            <a:stCxn id="217094" idx="2"/>
            <a:endCxn id="217095" idx="0"/>
          </p:cNvCxnSpPr>
          <p:nvPr/>
        </p:nvCxnSpPr>
        <p:spPr bwMode="auto">
          <a:xfrm rot="5400000">
            <a:off x="1680368" y="3885407"/>
            <a:ext cx="296863"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20" name="AutoShape 32"/>
          <p:cNvCxnSpPr>
            <a:cxnSpLocks noChangeShapeType="1"/>
            <a:stCxn id="217095" idx="2"/>
            <a:endCxn id="217096" idx="0"/>
          </p:cNvCxnSpPr>
          <p:nvPr/>
        </p:nvCxnSpPr>
        <p:spPr bwMode="auto">
          <a:xfrm rot="5400000">
            <a:off x="1679575" y="459263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21" name="AutoShape 33"/>
          <p:cNvCxnSpPr>
            <a:cxnSpLocks noChangeShapeType="1"/>
            <a:stCxn id="217098" idx="1"/>
            <a:endCxn id="217094"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122"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1911449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27</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19139"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19140" name="Rectangle 4"/>
          <p:cNvSpPr>
            <a:spLocks noChangeArrowheads="1"/>
          </p:cNvSpPr>
          <p:nvPr/>
        </p:nvSpPr>
        <p:spPr bwMode="auto">
          <a:xfrm>
            <a:off x="609600" y="1925638"/>
            <a:ext cx="2438400" cy="381000"/>
          </a:xfrm>
          <a:prstGeom prst="rect">
            <a:avLst/>
          </a:prstGeom>
          <a:solidFill>
            <a:schemeClr val="bg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19141" name="Rectangle 5"/>
          <p:cNvSpPr>
            <a:spLocks noChangeArrowheads="1"/>
          </p:cNvSpPr>
          <p:nvPr/>
        </p:nvSpPr>
        <p:spPr bwMode="auto">
          <a:xfrm>
            <a:off x="609600" y="2633663"/>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Rename</a:t>
            </a:r>
          </a:p>
        </p:txBody>
      </p:sp>
      <p:sp>
        <p:nvSpPr>
          <p:cNvPr id="219142" name="Rectangle 6"/>
          <p:cNvSpPr>
            <a:spLocks noChangeArrowheads="1"/>
          </p:cNvSpPr>
          <p:nvPr/>
        </p:nvSpPr>
        <p:spPr bwMode="auto">
          <a:xfrm>
            <a:off x="609600" y="3341688"/>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ROB</a:t>
            </a:r>
          </a:p>
        </p:txBody>
      </p:sp>
      <p:sp>
        <p:nvSpPr>
          <p:cNvPr id="219143" name="Rectangle 7"/>
          <p:cNvSpPr>
            <a:spLocks noChangeArrowheads="1"/>
          </p:cNvSpPr>
          <p:nvPr/>
        </p:nvSpPr>
        <p:spPr bwMode="auto">
          <a:xfrm>
            <a:off x="609600" y="4048125"/>
            <a:ext cx="2438400" cy="381000"/>
          </a:xfrm>
          <a:prstGeom prst="rect">
            <a:avLst/>
          </a:prstGeom>
          <a:solidFill>
            <a:schemeClr val="accent2">
              <a:lumMod val="20000"/>
              <a:lumOff val="80000"/>
            </a:schemeClr>
          </a:solidFill>
          <a:ln w="28575" algn="ctr">
            <a:solidFill>
              <a:srgbClr val="C0C0C0"/>
            </a:solidFill>
            <a:miter lim="800000"/>
            <a:headEnd/>
            <a:tailEnd/>
          </a:ln>
          <a:effectLst/>
        </p:spPr>
        <p:txBody>
          <a:bodyPr wrap="none" anchor="ctr"/>
          <a:lstStyle/>
          <a:p>
            <a:pPr algn="ctr" eaLnBrk="0" hangingPunct="0"/>
            <a:r>
              <a:rPr lang="en-US">
                <a:solidFill>
                  <a:srgbClr val="C0C0C0"/>
                </a:solidFill>
              </a:rPr>
              <a:t>RS</a:t>
            </a:r>
          </a:p>
        </p:txBody>
      </p:sp>
      <p:sp>
        <p:nvSpPr>
          <p:cNvPr id="219144" name="Rectangle 8"/>
          <p:cNvSpPr>
            <a:spLocks noChangeArrowheads="1"/>
          </p:cNvSpPr>
          <p:nvPr/>
        </p:nvSpPr>
        <p:spPr bwMode="auto">
          <a:xfrm>
            <a:off x="609600" y="475615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Execute/Mem</a:t>
            </a:r>
          </a:p>
        </p:txBody>
      </p:sp>
      <p:sp>
        <p:nvSpPr>
          <p:cNvPr id="219145" name="Rectangle 9"/>
          <p:cNvSpPr>
            <a:spLocks noChangeArrowheads="1"/>
          </p:cNvSpPr>
          <p:nvPr/>
        </p:nvSpPr>
        <p:spPr bwMode="auto">
          <a:xfrm>
            <a:off x="609600" y="546417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WB</a:t>
            </a:r>
          </a:p>
        </p:txBody>
      </p:sp>
      <p:sp>
        <p:nvSpPr>
          <p:cNvPr id="219146"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19147" name="Rectangle 11"/>
          <p:cNvSpPr>
            <a:spLocks noChangeArrowheads="1"/>
          </p:cNvSpPr>
          <p:nvPr/>
        </p:nvSpPr>
        <p:spPr bwMode="auto">
          <a:xfrm>
            <a:off x="33528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19148" name="Rectangle 12"/>
          <p:cNvSpPr>
            <a:spLocks noChangeArrowheads="1"/>
          </p:cNvSpPr>
          <p:nvPr/>
        </p:nvSpPr>
        <p:spPr bwMode="auto">
          <a:xfrm>
            <a:off x="3352800" y="3341688"/>
            <a:ext cx="27432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dirty="0"/>
              <a:t>Physical registers</a:t>
            </a:r>
          </a:p>
        </p:txBody>
      </p:sp>
      <p:sp>
        <p:nvSpPr>
          <p:cNvPr id="219149" name="Rectangle 13"/>
          <p:cNvSpPr>
            <a:spLocks noChangeArrowheads="1"/>
          </p:cNvSpPr>
          <p:nvPr/>
        </p:nvSpPr>
        <p:spPr bwMode="auto">
          <a:xfrm>
            <a:off x="60960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Arch registers</a:t>
            </a:r>
          </a:p>
        </p:txBody>
      </p:sp>
      <p:sp>
        <p:nvSpPr>
          <p:cNvPr id="219150" name="Rectangle 14"/>
          <p:cNvSpPr>
            <a:spLocks noChangeArrowheads="1"/>
          </p:cNvSpPr>
          <p:nvPr/>
        </p:nvSpPr>
        <p:spPr bwMode="auto">
          <a:xfrm>
            <a:off x="6096000" y="3711575"/>
            <a:ext cx="2743200" cy="381000"/>
          </a:xfrm>
          <a:prstGeom prst="rect">
            <a:avLst/>
          </a:prstGeom>
          <a:solidFill>
            <a:schemeClr val="accent2">
              <a:lumMod val="20000"/>
              <a:lumOff val="80000"/>
            </a:schemeClr>
          </a:solidFill>
          <a:ln w="28575" algn="ctr">
            <a:solidFill>
              <a:srgbClr val="C0C0C0"/>
            </a:solidFill>
            <a:miter lim="800000"/>
            <a:headEnd/>
            <a:tailEnd/>
          </a:ln>
          <a:effectLst/>
          <a:extLst/>
        </p:spPr>
        <p:txBody>
          <a:bodyPr wrap="none" anchor="ctr"/>
          <a:lstStyle/>
          <a:p>
            <a:pPr algn="ctr" eaLnBrk="0" hangingPunct="0"/>
            <a:r>
              <a:rPr lang="en-US">
                <a:solidFill>
                  <a:srgbClr val="C0C0C0"/>
                </a:solidFill>
              </a:rPr>
              <a:t>LSQ</a:t>
            </a:r>
          </a:p>
        </p:txBody>
      </p:sp>
      <p:sp>
        <p:nvSpPr>
          <p:cNvPr id="219151" name="Rectangle 15"/>
          <p:cNvSpPr>
            <a:spLocks noChangeArrowheads="1"/>
          </p:cNvSpPr>
          <p:nvPr/>
        </p:nvSpPr>
        <p:spPr bwMode="auto">
          <a:xfrm>
            <a:off x="3352800" y="4049713"/>
            <a:ext cx="2743200" cy="381000"/>
          </a:xfrm>
          <a:prstGeom prst="rect">
            <a:avLst/>
          </a:prstGeom>
          <a:noFill/>
          <a:ln w="28575" algn="ctr">
            <a:solidFill>
              <a:srgbClr val="C0C0C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Reservation stations</a:t>
            </a:r>
          </a:p>
        </p:txBody>
      </p:sp>
      <p:cxnSp>
        <p:nvCxnSpPr>
          <p:cNvPr id="219152" name="AutoShape 16"/>
          <p:cNvCxnSpPr>
            <a:cxnSpLocks noChangeShapeType="1"/>
            <a:stCxn id="219149" idx="2"/>
            <a:endCxn id="219148" idx="0"/>
          </p:cNvCxnSpPr>
          <p:nvPr/>
        </p:nvCxnSpPr>
        <p:spPr bwMode="auto">
          <a:xfrm rot="5400000">
            <a:off x="5946775" y="1806575"/>
            <a:ext cx="298450" cy="2743200"/>
          </a:xfrm>
          <a:prstGeom prst="curvedConnector3">
            <a:avLst>
              <a:gd name="adj1" fmla="val 50000"/>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53" name="AutoShape 17"/>
          <p:cNvCxnSpPr>
            <a:cxnSpLocks noChangeShapeType="1"/>
            <a:stCxn id="219148" idx="2"/>
            <a:endCxn id="219151" idx="0"/>
          </p:cNvCxnSpPr>
          <p:nvPr/>
        </p:nvCxnSpPr>
        <p:spPr bwMode="auto">
          <a:xfrm rot="5400000">
            <a:off x="4575175" y="3886200"/>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54" name="AutoShape 18"/>
          <p:cNvCxnSpPr>
            <a:cxnSpLocks noChangeShapeType="1"/>
            <a:stCxn id="219144" idx="3"/>
            <a:endCxn id="219151" idx="2"/>
          </p:cNvCxnSpPr>
          <p:nvPr/>
        </p:nvCxnSpPr>
        <p:spPr bwMode="auto">
          <a:xfrm flipV="1">
            <a:off x="3062288" y="4445000"/>
            <a:ext cx="1662112" cy="501650"/>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55" name="AutoShape 19"/>
          <p:cNvCxnSpPr>
            <a:cxnSpLocks noChangeShapeType="1"/>
            <a:stCxn id="219144" idx="3"/>
            <a:endCxn id="219150" idx="2"/>
          </p:cNvCxnSpPr>
          <p:nvPr/>
        </p:nvCxnSpPr>
        <p:spPr bwMode="auto">
          <a:xfrm flipV="1">
            <a:off x="3062288" y="4106863"/>
            <a:ext cx="4405312" cy="839787"/>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56" name="AutoShape 20"/>
          <p:cNvCxnSpPr>
            <a:cxnSpLocks noChangeShapeType="1"/>
            <a:stCxn id="219144" idx="2"/>
            <a:endCxn id="219144" idx="1"/>
          </p:cNvCxnSpPr>
          <p:nvPr/>
        </p:nvCxnSpPr>
        <p:spPr bwMode="auto">
          <a:xfrm rot="16200000" flipV="1">
            <a:off x="1109663" y="4432300"/>
            <a:ext cx="204788" cy="1233487"/>
          </a:xfrm>
          <a:prstGeom prst="curvedConnector4">
            <a:avLst>
              <a:gd name="adj1" fmla="val -104653"/>
              <a:gd name="adj2" fmla="val 117375"/>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57" name="AutoShape 21"/>
          <p:cNvCxnSpPr>
            <a:cxnSpLocks noChangeShapeType="1"/>
            <a:stCxn id="219139" idx="2"/>
            <a:endCxn id="219140"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58" name="AutoShape 22"/>
          <p:cNvCxnSpPr>
            <a:cxnSpLocks noChangeShapeType="1"/>
            <a:stCxn id="219140" idx="2"/>
            <a:endCxn id="219141"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59" name="AutoShape 23"/>
          <p:cNvCxnSpPr>
            <a:cxnSpLocks noChangeShapeType="1"/>
            <a:stCxn id="219141" idx="2"/>
            <a:endCxn id="219142" idx="0"/>
          </p:cNvCxnSpPr>
          <p:nvPr/>
        </p:nvCxnSpPr>
        <p:spPr bwMode="auto">
          <a:xfrm rot="5400000">
            <a:off x="1679575" y="3178175"/>
            <a:ext cx="298450" cy="0"/>
          </a:xfrm>
          <a:prstGeom prst="straightConnector1">
            <a:avLst/>
          </a:prstGeom>
          <a:noFill/>
          <a:ln w="38100">
            <a:solidFill>
              <a:schemeClr val="tx1"/>
            </a:solidFill>
            <a:round/>
            <a:headEnd/>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60" name="AutoShape 24"/>
          <p:cNvCxnSpPr>
            <a:cxnSpLocks noChangeShapeType="1"/>
            <a:stCxn id="219141" idx="3"/>
            <a:endCxn id="219147" idx="1"/>
          </p:cNvCxnSpPr>
          <p:nvPr/>
        </p:nvCxnSpPr>
        <p:spPr bwMode="auto">
          <a:xfrm>
            <a:off x="3062288" y="2824163"/>
            <a:ext cx="276225"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61" name="AutoShape 25"/>
          <p:cNvCxnSpPr>
            <a:cxnSpLocks noChangeShapeType="1"/>
            <a:stCxn id="219142" idx="3"/>
            <a:endCxn id="219148" idx="1"/>
          </p:cNvCxnSpPr>
          <p:nvPr/>
        </p:nvCxnSpPr>
        <p:spPr bwMode="auto">
          <a:xfrm>
            <a:off x="3062288" y="3532188"/>
            <a:ext cx="276225"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62" name="AutoShape 26"/>
          <p:cNvCxnSpPr>
            <a:cxnSpLocks noChangeShapeType="1"/>
            <a:stCxn id="219143" idx="3"/>
            <a:endCxn id="219151" idx="1"/>
          </p:cNvCxnSpPr>
          <p:nvPr/>
        </p:nvCxnSpPr>
        <p:spPr bwMode="auto">
          <a:xfrm>
            <a:off x="3062288" y="4238625"/>
            <a:ext cx="276225" cy="1588"/>
          </a:xfrm>
          <a:prstGeom prst="straightConnector1">
            <a:avLst/>
          </a:prstGeom>
          <a:noFill/>
          <a:ln w="28575">
            <a:solidFill>
              <a:srgbClr val="C0C0C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63" name="AutoShape 27"/>
          <p:cNvCxnSpPr>
            <a:cxnSpLocks noChangeShapeType="1"/>
            <a:stCxn id="219144" idx="2"/>
            <a:endCxn id="219145" idx="0"/>
          </p:cNvCxnSpPr>
          <p:nvPr/>
        </p:nvCxnSpPr>
        <p:spPr bwMode="auto">
          <a:xfrm rot="5400000">
            <a:off x="1679575" y="5300663"/>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64" name="AutoShape 28"/>
          <p:cNvCxnSpPr>
            <a:cxnSpLocks noChangeShapeType="1"/>
            <a:stCxn id="219145" idx="2"/>
            <a:endCxn id="219146"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65" name="AutoShape 29"/>
          <p:cNvCxnSpPr>
            <a:cxnSpLocks noChangeShapeType="1"/>
            <a:stCxn id="219145" idx="3"/>
            <a:endCxn id="219148"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66" name="AutoShape 30"/>
          <p:cNvCxnSpPr>
            <a:cxnSpLocks noChangeShapeType="1"/>
            <a:stCxn id="219146" idx="3"/>
            <a:endCxn id="219149"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67" name="AutoShape 31"/>
          <p:cNvCxnSpPr>
            <a:cxnSpLocks noChangeShapeType="1"/>
            <a:stCxn id="219142" idx="2"/>
            <a:endCxn id="219143" idx="0"/>
          </p:cNvCxnSpPr>
          <p:nvPr/>
        </p:nvCxnSpPr>
        <p:spPr bwMode="auto">
          <a:xfrm rot="5400000">
            <a:off x="1680368" y="3885407"/>
            <a:ext cx="296863"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68" name="AutoShape 32"/>
          <p:cNvCxnSpPr>
            <a:cxnSpLocks noChangeShapeType="1"/>
            <a:stCxn id="219143" idx="2"/>
            <a:endCxn id="219144" idx="0"/>
          </p:cNvCxnSpPr>
          <p:nvPr/>
        </p:nvCxnSpPr>
        <p:spPr bwMode="auto">
          <a:xfrm rot="5400000">
            <a:off x="1679575" y="459263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69" name="AutoShape 33"/>
          <p:cNvCxnSpPr>
            <a:cxnSpLocks noChangeShapeType="1"/>
            <a:stCxn id="219146" idx="1"/>
            <a:endCxn id="219142"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170"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707882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28</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21187"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dirty="0"/>
              <a:t>Fetch</a:t>
            </a:r>
          </a:p>
        </p:txBody>
      </p:sp>
      <p:sp>
        <p:nvSpPr>
          <p:cNvPr id="221188" name="Rectangle 4"/>
          <p:cNvSpPr>
            <a:spLocks noChangeArrowheads="1"/>
          </p:cNvSpPr>
          <p:nvPr/>
        </p:nvSpPr>
        <p:spPr bwMode="auto">
          <a:xfrm>
            <a:off x="609600" y="1925638"/>
            <a:ext cx="2438400" cy="381000"/>
          </a:xfrm>
          <a:prstGeom prst="rect">
            <a:avLst/>
          </a:prstGeom>
          <a:solidFill>
            <a:schemeClr val="bg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21189" name="Rectangle 5"/>
          <p:cNvSpPr>
            <a:spLocks noChangeArrowheads="1"/>
          </p:cNvSpPr>
          <p:nvPr/>
        </p:nvSpPr>
        <p:spPr bwMode="auto">
          <a:xfrm>
            <a:off x="609600" y="2633663"/>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Rename</a:t>
            </a:r>
          </a:p>
        </p:txBody>
      </p:sp>
      <p:sp>
        <p:nvSpPr>
          <p:cNvPr id="221190" name="Rectangle 6"/>
          <p:cNvSpPr>
            <a:spLocks noChangeArrowheads="1"/>
          </p:cNvSpPr>
          <p:nvPr/>
        </p:nvSpPr>
        <p:spPr bwMode="auto">
          <a:xfrm>
            <a:off x="609600" y="3341688"/>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ROB</a:t>
            </a:r>
          </a:p>
        </p:txBody>
      </p:sp>
      <p:sp>
        <p:nvSpPr>
          <p:cNvPr id="221191" name="Rectangle 7"/>
          <p:cNvSpPr>
            <a:spLocks noChangeArrowheads="1"/>
          </p:cNvSpPr>
          <p:nvPr/>
        </p:nvSpPr>
        <p:spPr bwMode="auto">
          <a:xfrm>
            <a:off x="609600" y="4048125"/>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RS</a:t>
            </a:r>
          </a:p>
        </p:txBody>
      </p:sp>
      <p:sp>
        <p:nvSpPr>
          <p:cNvPr id="221192" name="Rectangle 8"/>
          <p:cNvSpPr>
            <a:spLocks noChangeArrowheads="1"/>
          </p:cNvSpPr>
          <p:nvPr/>
        </p:nvSpPr>
        <p:spPr bwMode="auto">
          <a:xfrm>
            <a:off x="609600" y="475615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Execute/Mem</a:t>
            </a:r>
          </a:p>
        </p:txBody>
      </p:sp>
      <p:sp>
        <p:nvSpPr>
          <p:cNvPr id="221193" name="Rectangle 9"/>
          <p:cNvSpPr>
            <a:spLocks noChangeArrowheads="1"/>
          </p:cNvSpPr>
          <p:nvPr/>
        </p:nvSpPr>
        <p:spPr bwMode="auto">
          <a:xfrm>
            <a:off x="609600" y="546417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WB</a:t>
            </a:r>
          </a:p>
        </p:txBody>
      </p:sp>
      <p:sp>
        <p:nvSpPr>
          <p:cNvPr id="221194"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21195" name="Rectangle 11"/>
          <p:cNvSpPr>
            <a:spLocks noChangeArrowheads="1"/>
          </p:cNvSpPr>
          <p:nvPr/>
        </p:nvSpPr>
        <p:spPr bwMode="auto">
          <a:xfrm>
            <a:off x="33528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21196" name="Rectangle 12"/>
          <p:cNvSpPr>
            <a:spLocks noChangeArrowheads="1"/>
          </p:cNvSpPr>
          <p:nvPr/>
        </p:nvSpPr>
        <p:spPr bwMode="auto">
          <a:xfrm>
            <a:off x="3352800" y="3341688"/>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Physical registers</a:t>
            </a:r>
          </a:p>
        </p:txBody>
      </p:sp>
      <p:sp>
        <p:nvSpPr>
          <p:cNvPr id="221197" name="Rectangle 13"/>
          <p:cNvSpPr>
            <a:spLocks noChangeArrowheads="1"/>
          </p:cNvSpPr>
          <p:nvPr/>
        </p:nvSpPr>
        <p:spPr bwMode="auto">
          <a:xfrm>
            <a:off x="60960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Arch registers</a:t>
            </a:r>
          </a:p>
        </p:txBody>
      </p:sp>
      <p:sp>
        <p:nvSpPr>
          <p:cNvPr id="221198" name="Rectangle 14"/>
          <p:cNvSpPr>
            <a:spLocks noChangeArrowheads="1"/>
          </p:cNvSpPr>
          <p:nvPr/>
        </p:nvSpPr>
        <p:spPr bwMode="auto">
          <a:xfrm>
            <a:off x="6096000" y="3711575"/>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LSQ</a:t>
            </a:r>
          </a:p>
        </p:txBody>
      </p:sp>
      <p:sp>
        <p:nvSpPr>
          <p:cNvPr id="221199" name="Rectangle 15"/>
          <p:cNvSpPr>
            <a:spLocks noChangeArrowheads="1"/>
          </p:cNvSpPr>
          <p:nvPr/>
        </p:nvSpPr>
        <p:spPr bwMode="auto">
          <a:xfrm>
            <a:off x="3352800" y="4049713"/>
            <a:ext cx="2743200" cy="381000"/>
          </a:xfrm>
          <a:prstGeom prst="rect">
            <a:avLst/>
          </a:prstGeom>
          <a:solidFill>
            <a:schemeClr val="accent4">
              <a:lumMod val="40000"/>
              <a:lumOff val="60000"/>
            </a:schemeClr>
          </a:solidFill>
          <a:ln w="28575" algn="ctr">
            <a:solidFill>
              <a:schemeClr val="tx1"/>
            </a:solidFill>
            <a:miter lim="800000"/>
            <a:headEnd/>
            <a:tailEnd/>
          </a:ln>
          <a:effectLst/>
          <a:extLst/>
        </p:spPr>
        <p:txBody>
          <a:bodyPr wrap="none" anchor="ctr"/>
          <a:lstStyle/>
          <a:p>
            <a:pPr algn="ctr" eaLnBrk="0" hangingPunct="0"/>
            <a:r>
              <a:rPr lang="en-US" dirty="0"/>
              <a:t>Reservation stations</a:t>
            </a:r>
          </a:p>
        </p:txBody>
      </p:sp>
      <p:cxnSp>
        <p:nvCxnSpPr>
          <p:cNvPr id="221200" name="AutoShape 16"/>
          <p:cNvCxnSpPr>
            <a:cxnSpLocks noChangeShapeType="1"/>
            <a:stCxn id="221197" idx="2"/>
            <a:endCxn id="221196" idx="0"/>
          </p:cNvCxnSpPr>
          <p:nvPr/>
        </p:nvCxnSpPr>
        <p:spPr bwMode="auto">
          <a:xfrm rot="5400000">
            <a:off x="5946775" y="1806575"/>
            <a:ext cx="298450" cy="2743200"/>
          </a:xfrm>
          <a:prstGeom prst="curvedConnector3">
            <a:avLst>
              <a:gd name="adj1" fmla="val 50000"/>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01" name="AutoShape 17"/>
          <p:cNvCxnSpPr>
            <a:cxnSpLocks noChangeShapeType="1"/>
            <a:stCxn id="221196" idx="2"/>
            <a:endCxn id="221199" idx="0"/>
          </p:cNvCxnSpPr>
          <p:nvPr/>
        </p:nvCxnSpPr>
        <p:spPr bwMode="auto">
          <a:xfrm rot="5400000">
            <a:off x="4575175" y="388620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02" name="AutoShape 18"/>
          <p:cNvCxnSpPr>
            <a:cxnSpLocks noChangeShapeType="1"/>
            <a:stCxn id="221192" idx="3"/>
            <a:endCxn id="221199" idx="2"/>
          </p:cNvCxnSpPr>
          <p:nvPr/>
        </p:nvCxnSpPr>
        <p:spPr bwMode="auto">
          <a:xfrm flipV="1">
            <a:off x="3062288" y="4445000"/>
            <a:ext cx="1662112" cy="501650"/>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03" name="AutoShape 19"/>
          <p:cNvCxnSpPr>
            <a:cxnSpLocks noChangeShapeType="1"/>
            <a:stCxn id="221192" idx="3"/>
            <a:endCxn id="221198" idx="2"/>
          </p:cNvCxnSpPr>
          <p:nvPr/>
        </p:nvCxnSpPr>
        <p:spPr bwMode="auto">
          <a:xfrm flipV="1">
            <a:off x="3062288" y="4106863"/>
            <a:ext cx="4405312" cy="839787"/>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04" name="AutoShape 20"/>
          <p:cNvCxnSpPr>
            <a:cxnSpLocks noChangeShapeType="1"/>
            <a:stCxn id="221192" idx="2"/>
            <a:endCxn id="221192" idx="1"/>
          </p:cNvCxnSpPr>
          <p:nvPr/>
        </p:nvCxnSpPr>
        <p:spPr bwMode="auto">
          <a:xfrm rot="16200000" flipV="1">
            <a:off x="1109663" y="4432300"/>
            <a:ext cx="204788" cy="1233487"/>
          </a:xfrm>
          <a:prstGeom prst="curvedConnector4">
            <a:avLst>
              <a:gd name="adj1" fmla="val -104653"/>
              <a:gd name="adj2" fmla="val 117375"/>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05" name="AutoShape 21"/>
          <p:cNvCxnSpPr>
            <a:cxnSpLocks noChangeShapeType="1"/>
            <a:stCxn id="221187" idx="2"/>
            <a:endCxn id="221188"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06" name="AutoShape 22"/>
          <p:cNvCxnSpPr>
            <a:cxnSpLocks noChangeShapeType="1"/>
            <a:stCxn id="221188" idx="2"/>
            <a:endCxn id="221189"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07" name="AutoShape 23"/>
          <p:cNvCxnSpPr>
            <a:cxnSpLocks noChangeShapeType="1"/>
            <a:stCxn id="221189" idx="2"/>
            <a:endCxn id="221190" idx="0"/>
          </p:cNvCxnSpPr>
          <p:nvPr/>
        </p:nvCxnSpPr>
        <p:spPr bwMode="auto">
          <a:xfrm rot="5400000">
            <a:off x="1679575" y="3178175"/>
            <a:ext cx="298450" cy="0"/>
          </a:xfrm>
          <a:prstGeom prst="straightConnector1">
            <a:avLst/>
          </a:prstGeom>
          <a:noFill/>
          <a:ln w="38100">
            <a:solidFill>
              <a:schemeClr val="tx1"/>
            </a:solidFill>
            <a:round/>
            <a:headEnd/>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08" name="AutoShape 24"/>
          <p:cNvCxnSpPr>
            <a:cxnSpLocks noChangeShapeType="1"/>
            <a:stCxn id="221189" idx="3"/>
            <a:endCxn id="221195" idx="1"/>
          </p:cNvCxnSpPr>
          <p:nvPr/>
        </p:nvCxnSpPr>
        <p:spPr bwMode="auto">
          <a:xfrm>
            <a:off x="3062288" y="2824163"/>
            <a:ext cx="276225"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09" name="AutoShape 25"/>
          <p:cNvCxnSpPr>
            <a:cxnSpLocks noChangeShapeType="1"/>
            <a:stCxn id="221190" idx="3"/>
            <a:endCxn id="221196" idx="1"/>
          </p:cNvCxnSpPr>
          <p:nvPr/>
        </p:nvCxnSpPr>
        <p:spPr bwMode="auto">
          <a:xfrm>
            <a:off x="3062288" y="3532188"/>
            <a:ext cx="276225"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10" name="AutoShape 26"/>
          <p:cNvCxnSpPr>
            <a:cxnSpLocks noChangeShapeType="1"/>
            <a:stCxn id="221191" idx="3"/>
            <a:endCxn id="221199" idx="1"/>
          </p:cNvCxnSpPr>
          <p:nvPr/>
        </p:nvCxnSpPr>
        <p:spPr bwMode="auto">
          <a:xfrm>
            <a:off x="3062288" y="4238625"/>
            <a:ext cx="276225" cy="1588"/>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11" name="AutoShape 27"/>
          <p:cNvCxnSpPr>
            <a:cxnSpLocks noChangeShapeType="1"/>
            <a:stCxn id="221192" idx="2"/>
            <a:endCxn id="221193" idx="0"/>
          </p:cNvCxnSpPr>
          <p:nvPr/>
        </p:nvCxnSpPr>
        <p:spPr bwMode="auto">
          <a:xfrm rot="5400000">
            <a:off x="1679575" y="5300663"/>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12" name="AutoShape 28"/>
          <p:cNvCxnSpPr>
            <a:cxnSpLocks noChangeShapeType="1"/>
            <a:stCxn id="221193" idx="2"/>
            <a:endCxn id="221194"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13" name="AutoShape 29"/>
          <p:cNvCxnSpPr>
            <a:cxnSpLocks noChangeShapeType="1"/>
            <a:stCxn id="221193" idx="3"/>
            <a:endCxn id="221196"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14" name="AutoShape 30"/>
          <p:cNvCxnSpPr>
            <a:cxnSpLocks noChangeShapeType="1"/>
            <a:stCxn id="221194" idx="3"/>
            <a:endCxn id="221197"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15" name="AutoShape 31"/>
          <p:cNvCxnSpPr>
            <a:cxnSpLocks noChangeShapeType="1"/>
            <a:stCxn id="221190" idx="2"/>
            <a:endCxn id="221191" idx="0"/>
          </p:cNvCxnSpPr>
          <p:nvPr/>
        </p:nvCxnSpPr>
        <p:spPr bwMode="auto">
          <a:xfrm rot="5400000">
            <a:off x="1680368" y="3885407"/>
            <a:ext cx="296863"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16" name="AutoShape 32"/>
          <p:cNvCxnSpPr>
            <a:cxnSpLocks noChangeShapeType="1"/>
            <a:stCxn id="221191" idx="2"/>
            <a:endCxn id="221192" idx="0"/>
          </p:cNvCxnSpPr>
          <p:nvPr/>
        </p:nvCxnSpPr>
        <p:spPr bwMode="auto">
          <a:xfrm rot="5400000">
            <a:off x="1679575" y="459263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17" name="AutoShape 33"/>
          <p:cNvCxnSpPr>
            <a:cxnSpLocks noChangeShapeType="1"/>
            <a:stCxn id="221194" idx="1"/>
            <a:endCxn id="221190"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218"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42358789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29</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23235"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23236" name="Rectangle 4"/>
          <p:cNvSpPr>
            <a:spLocks noChangeArrowheads="1"/>
          </p:cNvSpPr>
          <p:nvPr/>
        </p:nvSpPr>
        <p:spPr bwMode="auto">
          <a:xfrm>
            <a:off x="609600" y="1925638"/>
            <a:ext cx="2438400" cy="381000"/>
          </a:xfrm>
          <a:prstGeom prst="rect">
            <a:avLst/>
          </a:prstGeom>
          <a:solidFill>
            <a:schemeClr val="bg2">
              <a:lumMod val="40000"/>
              <a:lumOff val="6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23237" name="Rectangle 5"/>
          <p:cNvSpPr>
            <a:spLocks noChangeArrowheads="1"/>
          </p:cNvSpPr>
          <p:nvPr/>
        </p:nvSpPr>
        <p:spPr bwMode="auto">
          <a:xfrm>
            <a:off x="609600" y="2633663"/>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Rename</a:t>
            </a:r>
          </a:p>
        </p:txBody>
      </p:sp>
      <p:sp>
        <p:nvSpPr>
          <p:cNvPr id="223238" name="Rectangle 6"/>
          <p:cNvSpPr>
            <a:spLocks noChangeArrowheads="1"/>
          </p:cNvSpPr>
          <p:nvPr/>
        </p:nvSpPr>
        <p:spPr bwMode="auto">
          <a:xfrm>
            <a:off x="609600" y="3341688"/>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ROB</a:t>
            </a:r>
          </a:p>
        </p:txBody>
      </p:sp>
      <p:sp>
        <p:nvSpPr>
          <p:cNvPr id="223239" name="Rectangle 7"/>
          <p:cNvSpPr>
            <a:spLocks noChangeArrowheads="1"/>
          </p:cNvSpPr>
          <p:nvPr/>
        </p:nvSpPr>
        <p:spPr bwMode="auto">
          <a:xfrm>
            <a:off x="609600" y="4048125"/>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RS</a:t>
            </a:r>
          </a:p>
        </p:txBody>
      </p:sp>
      <p:sp>
        <p:nvSpPr>
          <p:cNvPr id="223240" name="Rectangle 8"/>
          <p:cNvSpPr>
            <a:spLocks noChangeArrowheads="1"/>
          </p:cNvSpPr>
          <p:nvPr/>
        </p:nvSpPr>
        <p:spPr bwMode="auto">
          <a:xfrm>
            <a:off x="609600" y="4756150"/>
            <a:ext cx="2438400" cy="381000"/>
          </a:xfrm>
          <a:prstGeom prst="rect">
            <a:avLst/>
          </a:prstGeom>
          <a:solidFill>
            <a:schemeClr val="accent6">
              <a:lumMod val="60000"/>
              <a:lumOff val="40000"/>
            </a:schemeClr>
          </a:solidFill>
          <a:ln w="28575" algn="ctr">
            <a:solidFill>
              <a:schemeClr val="tx1"/>
            </a:solidFill>
            <a:miter lim="800000"/>
            <a:headEnd/>
            <a:tailEnd/>
          </a:ln>
          <a:effectLst/>
          <a:extLst/>
        </p:spPr>
        <p:txBody>
          <a:bodyPr wrap="none" anchor="ctr"/>
          <a:lstStyle/>
          <a:p>
            <a:pPr algn="ctr" eaLnBrk="0" hangingPunct="0"/>
            <a:r>
              <a:rPr lang="en-US">
                <a:solidFill>
                  <a:srgbClr val="C0C0C0"/>
                </a:solidFill>
              </a:rPr>
              <a:t>Execute/Mem</a:t>
            </a:r>
          </a:p>
        </p:txBody>
      </p:sp>
      <p:sp>
        <p:nvSpPr>
          <p:cNvPr id="223241" name="Rectangle 9"/>
          <p:cNvSpPr>
            <a:spLocks noChangeArrowheads="1"/>
          </p:cNvSpPr>
          <p:nvPr/>
        </p:nvSpPr>
        <p:spPr bwMode="auto">
          <a:xfrm>
            <a:off x="609600" y="546417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WB</a:t>
            </a:r>
          </a:p>
        </p:txBody>
      </p:sp>
      <p:sp>
        <p:nvSpPr>
          <p:cNvPr id="223242"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23243" name="Rectangle 11"/>
          <p:cNvSpPr>
            <a:spLocks noChangeArrowheads="1"/>
          </p:cNvSpPr>
          <p:nvPr/>
        </p:nvSpPr>
        <p:spPr bwMode="auto">
          <a:xfrm>
            <a:off x="33528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23244" name="Rectangle 12"/>
          <p:cNvSpPr>
            <a:spLocks noChangeArrowheads="1"/>
          </p:cNvSpPr>
          <p:nvPr/>
        </p:nvSpPr>
        <p:spPr bwMode="auto">
          <a:xfrm>
            <a:off x="3352800" y="3341688"/>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Physical registers</a:t>
            </a:r>
          </a:p>
        </p:txBody>
      </p:sp>
      <p:sp>
        <p:nvSpPr>
          <p:cNvPr id="223245" name="Rectangle 13"/>
          <p:cNvSpPr>
            <a:spLocks noChangeArrowheads="1"/>
          </p:cNvSpPr>
          <p:nvPr/>
        </p:nvSpPr>
        <p:spPr bwMode="auto">
          <a:xfrm>
            <a:off x="60960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Arch registers</a:t>
            </a:r>
          </a:p>
        </p:txBody>
      </p:sp>
      <p:sp>
        <p:nvSpPr>
          <p:cNvPr id="223246" name="Rectangle 14"/>
          <p:cNvSpPr>
            <a:spLocks noChangeArrowheads="1"/>
          </p:cNvSpPr>
          <p:nvPr/>
        </p:nvSpPr>
        <p:spPr bwMode="auto">
          <a:xfrm>
            <a:off x="6096000" y="3711575"/>
            <a:ext cx="2743200" cy="381000"/>
          </a:xfrm>
          <a:prstGeom prst="rect">
            <a:avLst/>
          </a:prstGeom>
          <a:solidFill>
            <a:schemeClr val="accent6">
              <a:lumMod val="60000"/>
              <a:lumOff val="40000"/>
            </a:schemeClr>
          </a:solidFill>
          <a:ln w="28575" algn="ctr">
            <a:solidFill>
              <a:schemeClr val="tx1"/>
            </a:solidFill>
            <a:miter lim="800000"/>
            <a:headEnd/>
            <a:tailEnd/>
          </a:ln>
          <a:effectLst/>
          <a:extLst/>
        </p:spPr>
        <p:txBody>
          <a:bodyPr wrap="none" anchor="ctr"/>
          <a:lstStyle/>
          <a:p>
            <a:pPr algn="ctr" eaLnBrk="0" hangingPunct="0"/>
            <a:r>
              <a:rPr lang="en-US"/>
              <a:t>LSQ</a:t>
            </a:r>
          </a:p>
        </p:txBody>
      </p:sp>
      <p:sp>
        <p:nvSpPr>
          <p:cNvPr id="223247" name="Rectangle 15"/>
          <p:cNvSpPr>
            <a:spLocks noChangeArrowheads="1"/>
          </p:cNvSpPr>
          <p:nvPr/>
        </p:nvSpPr>
        <p:spPr bwMode="auto">
          <a:xfrm>
            <a:off x="3352800" y="4049713"/>
            <a:ext cx="2743200" cy="381000"/>
          </a:xfrm>
          <a:prstGeom prst="rect">
            <a:avLst/>
          </a:prstGeom>
          <a:solidFill>
            <a:schemeClr val="accent6">
              <a:lumMod val="60000"/>
              <a:lumOff val="40000"/>
            </a:schemeClr>
          </a:solidFill>
          <a:ln w="28575" algn="ctr">
            <a:solidFill>
              <a:schemeClr val="tx1"/>
            </a:solidFill>
            <a:miter lim="800000"/>
            <a:headEnd/>
            <a:tailEnd/>
          </a:ln>
          <a:effectLst/>
          <a:extLst/>
        </p:spPr>
        <p:txBody>
          <a:bodyPr wrap="none" anchor="ctr"/>
          <a:lstStyle/>
          <a:p>
            <a:pPr algn="ctr" eaLnBrk="0" hangingPunct="0"/>
            <a:r>
              <a:rPr lang="en-US"/>
              <a:t>Reservation stations</a:t>
            </a:r>
          </a:p>
        </p:txBody>
      </p:sp>
      <p:cxnSp>
        <p:nvCxnSpPr>
          <p:cNvPr id="223248" name="AutoShape 16"/>
          <p:cNvCxnSpPr>
            <a:cxnSpLocks noChangeShapeType="1"/>
            <a:stCxn id="223245" idx="2"/>
            <a:endCxn id="223244" idx="0"/>
          </p:cNvCxnSpPr>
          <p:nvPr/>
        </p:nvCxnSpPr>
        <p:spPr bwMode="auto">
          <a:xfrm rot="5400000">
            <a:off x="5946775" y="1806575"/>
            <a:ext cx="298450" cy="2743200"/>
          </a:xfrm>
          <a:prstGeom prst="curvedConnector3">
            <a:avLst>
              <a:gd name="adj1" fmla="val 50000"/>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49" name="AutoShape 17"/>
          <p:cNvCxnSpPr>
            <a:cxnSpLocks noChangeShapeType="1"/>
            <a:stCxn id="223244" idx="2"/>
            <a:endCxn id="223247" idx="0"/>
          </p:cNvCxnSpPr>
          <p:nvPr/>
        </p:nvCxnSpPr>
        <p:spPr bwMode="auto">
          <a:xfrm rot="5400000">
            <a:off x="4575175" y="388620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50" name="AutoShape 18"/>
          <p:cNvCxnSpPr>
            <a:cxnSpLocks noChangeShapeType="1"/>
            <a:stCxn id="223240" idx="3"/>
            <a:endCxn id="223247" idx="2"/>
          </p:cNvCxnSpPr>
          <p:nvPr/>
        </p:nvCxnSpPr>
        <p:spPr bwMode="auto">
          <a:xfrm flipV="1">
            <a:off x="3062288" y="4445000"/>
            <a:ext cx="1662112" cy="501650"/>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51" name="AutoShape 19"/>
          <p:cNvCxnSpPr>
            <a:cxnSpLocks noChangeShapeType="1"/>
            <a:stCxn id="223240" idx="3"/>
            <a:endCxn id="223246" idx="2"/>
          </p:cNvCxnSpPr>
          <p:nvPr/>
        </p:nvCxnSpPr>
        <p:spPr bwMode="auto">
          <a:xfrm flipV="1">
            <a:off x="3062288" y="4106863"/>
            <a:ext cx="4405312" cy="839787"/>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52" name="AutoShape 20"/>
          <p:cNvCxnSpPr>
            <a:cxnSpLocks noChangeShapeType="1"/>
            <a:stCxn id="223240" idx="2"/>
            <a:endCxn id="223240" idx="1"/>
          </p:cNvCxnSpPr>
          <p:nvPr/>
        </p:nvCxnSpPr>
        <p:spPr bwMode="auto">
          <a:xfrm rot="16200000" flipV="1">
            <a:off x="1109663" y="4432300"/>
            <a:ext cx="204788" cy="1233487"/>
          </a:xfrm>
          <a:prstGeom prst="curvedConnector4">
            <a:avLst>
              <a:gd name="adj1" fmla="val -104653"/>
              <a:gd name="adj2" fmla="val 117375"/>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53" name="AutoShape 21"/>
          <p:cNvCxnSpPr>
            <a:cxnSpLocks noChangeShapeType="1"/>
            <a:stCxn id="223235" idx="2"/>
            <a:endCxn id="223236"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54" name="AutoShape 22"/>
          <p:cNvCxnSpPr>
            <a:cxnSpLocks noChangeShapeType="1"/>
            <a:stCxn id="223236" idx="2"/>
            <a:endCxn id="223237"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55" name="AutoShape 23"/>
          <p:cNvCxnSpPr>
            <a:cxnSpLocks noChangeShapeType="1"/>
            <a:stCxn id="223237" idx="2"/>
            <a:endCxn id="223238" idx="0"/>
          </p:cNvCxnSpPr>
          <p:nvPr/>
        </p:nvCxnSpPr>
        <p:spPr bwMode="auto">
          <a:xfrm rot="5400000">
            <a:off x="1679575" y="3178175"/>
            <a:ext cx="298450" cy="0"/>
          </a:xfrm>
          <a:prstGeom prst="straightConnector1">
            <a:avLst/>
          </a:prstGeom>
          <a:noFill/>
          <a:ln w="38100">
            <a:solidFill>
              <a:schemeClr val="tx1"/>
            </a:solidFill>
            <a:round/>
            <a:headEnd/>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56" name="AutoShape 24"/>
          <p:cNvCxnSpPr>
            <a:cxnSpLocks noChangeShapeType="1"/>
            <a:stCxn id="223237" idx="3"/>
            <a:endCxn id="223243" idx="1"/>
          </p:cNvCxnSpPr>
          <p:nvPr/>
        </p:nvCxnSpPr>
        <p:spPr bwMode="auto">
          <a:xfrm>
            <a:off x="3062288" y="2824163"/>
            <a:ext cx="276225"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57" name="AutoShape 25"/>
          <p:cNvCxnSpPr>
            <a:cxnSpLocks noChangeShapeType="1"/>
            <a:stCxn id="223238" idx="3"/>
            <a:endCxn id="223244" idx="1"/>
          </p:cNvCxnSpPr>
          <p:nvPr/>
        </p:nvCxnSpPr>
        <p:spPr bwMode="auto">
          <a:xfrm>
            <a:off x="3062288" y="3532188"/>
            <a:ext cx="276225"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58" name="AutoShape 26"/>
          <p:cNvCxnSpPr>
            <a:cxnSpLocks noChangeShapeType="1"/>
            <a:stCxn id="223239" idx="3"/>
            <a:endCxn id="223247" idx="1"/>
          </p:cNvCxnSpPr>
          <p:nvPr/>
        </p:nvCxnSpPr>
        <p:spPr bwMode="auto">
          <a:xfrm>
            <a:off x="3062288" y="4238625"/>
            <a:ext cx="276225" cy="1588"/>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59" name="AutoShape 27"/>
          <p:cNvCxnSpPr>
            <a:cxnSpLocks noChangeShapeType="1"/>
            <a:stCxn id="223240" idx="2"/>
            <a:endCxn id="223241" idx="0"/>
          </p:cNvCxnSpPr>
          <p:nvPr/>
        </p:nvCxnSpPr>
        <p:spPr bwMode="auto">
          <a:xfrm rot="5400000">
            <a:off x="1679575" y="5300663"/>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60" name="AutoShape 28"/>
          <p:cNvCxnSpPr>
            <a:cxnSpLocks noChangeShapeType="1"/>
            <a:stCxn id="223241" idx="2"/>
            <a:endCxn id="223242"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61" name="AutoShape 29"/>
          <p:cNvCxnSpPr>
            <a:cxnSpLocks noChangeShapeType="1"/>
            <a:stCxn id="223241" idx="3"/>
            <a:endCxn id="223244"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62" name="AutoShape 30"/>
          <p:cNvCxnSpPr>
            <a:cxnSpLocks noChangeShapeType="1"/>
            <a:stCxn id="223242" idx="3"/>
            <a:endCxn id="223245"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63" name="AutoShape 31"/>
          <p:cNvCxnSpPr>
            <a:cxnSpLocks noChangeShapeType="1"/>
            <a:stCxn id="223238" idx="2"/>
            <a:endCxn id="223239" idx="0"/>
          </p:cNvCxnSpPr>
          <p:nvPr/>
        </p:nvCxnSpPr>
        <p:spPr bwMode="auto">
          <a:xfrm rot="5400000">
            <a:off x="1680368" y="3885407"/>
            <a:ext cx="296863"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64" name="AutoShape 32"/>
          <p:cNvCxnSpPr>
            <a:cxnSpLocks noChangeShapeType="1"/>
            <a:stCxn id="223239" idx="2"/>
            <a:endCxn id="223240" idx="0"/>
          </p:cNvCxnSpPr>
          <p:nvPr/>
        </p:nvCxnSpPr>
        <p:spPr bwMode="auto">
          <a:xfrm rot="5400000">
            <a:off x="1679575" y="4592638"/>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65" name="AutoShape 33"/>
          <p:cNvCxnSpPr>
            <a:cxnSpLocks noChangeShapeType="1"/>
            <a:stCxn id="223242" idx="1"/>
            <a:endCxn id="223238"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266"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786279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1058" name="Rectangle 2"/>
          <p:cNvSpPr>
            <a:spLocks noGrp="1" noChangeArrowheads="1"/>
          </p:cNvSpPr>
          <p:nvPr>
            <p:ph type="title"/>
          </p:nvPr>
        </p:nvSpPr>
        <p:spPr/>
        <p:txBody>
          <a:bodyPr/>
          <a:lstStyle/>
          <a:p>
            <a:r>
              <a:rPr lang="en-US" dirty="0" err="1"/>
              <a:t>Tomasulo</a:t>
            </a:r>
            <a:r>
              <a:rPr lang="en-US" dirty="0"/>
              <a:t> Dispatch/Issue/Execute/Complete</a:t>
            </a:r>
          </a:p>
        </p:txBody>
      </p:sp>
      <p:sp>
        <p:nvSpPr>
          <p:cNvPr id="941059" name="Rectangle 3"/>
          <p:cNvSpPr>
            <a:spLocks noGrp="1" noChangeArrowheads="1"/>
          </p:cNvSpPr>
          <p:nvPr>
            <p:ph idx="1"/>
          </p:nvPr>
        </p:nvSpPr>
        <p:spPr/>
        <p:txBody>
          <a:bodyPr/>
          <a:lstStyle/>
          <a:p>
            <a:pPr>
              <a:lnSpc>
                <a:spcPct val="80000"/>
              </a:lnSpc>
            </a:pPr>
            <a:r>
              <a:rPr lang="en-US" sz="2000"/>
              <a:t>If reservation station available before renaming</a:t>
            </a:r>
          </a:p>
          <a:p>
            <a:pPr lvl="1">
              <a:lnSpc>
                <a:spcPct val="80000"/>
              </a:lnSpc>
            </a:pPr>
            <a:r>
              <a:rPr lang="en-US" sz="1800"/>
              <a:t>Instruction + renamed operands (source value/tag) to reservation station</a:t>
            </a:r>
          </a:p>
          <a:p>
            <a:pPr lvl="1">
              <a:lnSpc>
                <a:spcPct val="80000"/>
              </a:lnSpc>
            </a:pPr>
            <a:r>
              <a:rPr lang="en-US" sz="1800"/>
              <a:t>Only rename if reservation station is available</a:t>
            </a:r>
          </a:p>
          <a:p>
            <a:pPr>
              <a:lnSpc>
                <a:spcPct val="80000"/>
              </a:lnSpc>
            </a:pPr>
            <a:r>
              <a:rPr lang="en-US" sz="2000"/>
              <a:t>Else????</a:t>
            </a:r>
          </a:p>
          <a:p>
            <a:pPr>
              <a:lnSpc>
                <a:spcPct val="80000"/>
              </a:lnSpc>
            </a:pPr>
            <a:r>
              <a:rPr lang="en-US" sz="2000"/>
              <a:t>When waiting for operand (implying tag in RS)</a:t>
            </a:r>
          </a:p>
          <a:p>
            <a:pPr lvl="1">
              <a:lnSpc>
                <a:spcPct val="80000"/>
              </a:lnSpc>
            </a:pPr>
            <a:r>
              <a:rPr lang="en-US" sz="1800"/>
              <a:t>Watch common data bus (CDB) for tag</a:t>
            </a:r>
          </a:p>
          <a:p>
            <a:pPr lvl="1">
              <a:lnSpc>
                <a:spcPct val="80000"/>
              </a:lnSpc>
            </a:pPr>
            <a:r>
              <a:rPr lang="en-US" sz="1800"/>
              <a:t>When tag seen, grab value</a:t>
            </a:r>
          </a:p>
          <a:p>
            <a:pPr lvl="1">
              <a:lnSpc>
                <a:spcPct val="80000"/>
              </a:lnSpc>
            </a:pPr>
            <a:r>
              <a:rPr lang="en-US" sz="1800"/>
              <a:t>When both operands available, instruction ready to be issued</a:t>
            </a:r>
          </a:p>
          <a:p>
            <a:pPr>
              <a:lnSpc>
                <a:spcPct val="80000"/>
              </a:lnSpc>
            </a:pPr>
            <a:r>
              <a:rPr lang="en-US" sz="2000"/>
              <a:t>Issue instruction to FU</a:t>
            </a:r>
          </a:p>
          <a:p>
            <a:pPr>
              <a:lnSpc>
                <a:spcPct val="80000"/>
              </a:lnSpc>
            </a:pPr>
            <a:r>
              <a:rPr lang="en-US" sz="2000"/>
              <a:t>After instruction finishes in FU</a:t>
            </a:r>
          </a:p>
          <a:p>
            <a:pPr lvl="1">
              <a:lnSpc>
                <a:spcPct val="80000"/>
              </a:lnSpc>
            </a:pPr>
            <a:r>
              <a:rPr lang="en-US" sz="1800"/>
              <a:t>Arbitrate for CDB</a:t>
            </a:r>
          </a:p>
          <a:p>
            <a:pPr lvl="1">
              <a:lnSpc>
                <a:spcPct val="80000"/>
              </a:lnSpc>
            </a:pPr>
            <a:r>
              <a:rPr lang="en-US" sz="1800"/>
              <a:t>Put tagged value onto CDB</a:t>
            </a:r>
          </a:p>
          <a:p>
            <a:pPr lvl="1">
              <a:lnSpc>
                <a:spcPct val="80000"/>
              </a:lnSpc>
            </a:pPr>
            <a:r>
              <a:rPr lang="en-US" sz="1800"/>
              <a:t>Register file on CDB</a:t>
            </a:r>
          </a:p>
          <a:p>
            <a:pPr lvl="2">
              <a:lnSpc>
                <a:spcPct val="80000"/>
              </a:lnSpc>
            </a:pPr>
            <a:r>
              <a:rPr lang="en-US" sz="1700"/>
              <a:t>Register contains 1 tag indicating latest value</a:t>
            </a:r>
          </a:p>
          <a:p>
            <a:pPr lvl="2">
              <a:lnSpc>
                <a:spcPct val="80000"/>
              </a:lnSpc>
            </a:pPr>
            <a:r>
              <a:rPr lang="en-US" sz="1700"/>
              <a:t>If latest value of register seen, write to register (and set valid bit)</a:t>
            </a:r>
          </a:p>
          <a:p>
            <a:pPr lvl="1">
              <a:lnSpc>
                <a:spcPct val="80000"/>
              </a:lnSpc>
            </a:pPr>
            <a:r>
              <a:rPr lang="en-US" sz="1800">
                <a:solidFill>
                  <a:srgbClr val="0000CC"/>
                </a:solidFill>
              </a:rPr>
              <a:t>Reclaim rename tag</a:t>
            </a:r>
          </a:p>
          <a:p>
            <a:pPr lvl="2">
              <a:lnSpc>
                <a:spcPct val="80000"/>
              </a:lnSpc>
            </a:pPr>
            <a:r>
              <a:rPr lang="en-US" sz="1700">
                <a:solidFill>
                  <a:srgbClr val="0000CC"/>
                </a:solidFill>
              </a:rPr>
              <a:t>no valid copy of tag in system!</a:t>
            </a:r>
          </a:p>
          <a:p>
            <a:pPr lvl="1">
              <a:lnSpc>
                <a:spcPct val="80000"/>
              </a:lnSpc>
              <a:buFont typeface="Wingdings" pitchFamily="2" charset="2"/>
              <a:buNone/>
            </a:pPr>
            <a:endParaRPr lang="en-US" sz="1800">
              <a:solidFill>
                <a:srgbClr val="0000CC"/>
              </a:solidFill>
            </a:endParaRPr>
          </a:p>
        </p:txBody>
      </p:sp>
      <p:sp>
        <p:nvSpPr>
          <p:cNvPr id="6" name="Slide Number Placeholder 5"/>
          <p:cNvSpPr>
            <a:spLocks noGrp="1"/>
          </p:cNvSpPr>
          <p:nvPr>
            <p:ph type="sldNum" idx="12"/>
          </p:nvPr>
        </p:nvSpPr>
        <p:spPr/>
        <p:txBody>
          <a:bodyPr/>
          <a:lstStyle/>
          <a:p>
            <a:fld id="{DBB5C9D2-F62F-4153-B652-0A0BA74327FC}" type="slidenum">
              <a:rPr lang="en-US" altLang="en-US"/>
              <a:pPr/>
              <a:t>3</a:t>
            </a:fld>
            <a:endParaRPr lang="en-US" altLang="en-US"/>
          </a:p>
        </p:txBody>
      </p:sp>
      <p:sp>
        <p:nvSpPr>
          <p:cNvPr id="5" name="Footer Placeholder 4"/>
          <p:cNvSpPr>
            <a:spLocks noGrp="1"/>
          </p:cNvSpPr>
          <p:nvPr>
            <p:ph type="ftr" idx="3"/>
          </p:nvPr>
        </p:nvSpPr>
        <p:spPr>
          <a:prstGeom prst="rect">
            <a:avLst/>
          </a:prstGeom>
        </p:spPr>
        <p:txBody>
          <a:bodyPr/>
          <a:lstStyle/>
          <a:p>
            <a:r>
              <a:rPr lang="fi-FI" altLang="en-US"/>
              <a:t>(c) Derek Chiou &amp; Mattan Erez &amp; Dam Sunwoo</a:t>
            </a:r>
            <a:endParaRPr lang="en-US" altLang="en-US"/>
          </a:p>
        </p:txBody>
      </p:sp>
    </p:spTree>
    <p:extLst>
      <p:ext uri="{BB962C8B-B14F-4D97-AF65-F5344CB8AC3E}">
        <p14:creationId xmlns:p14="http://schemas.microsoft.com/office/powerpoint/2010/main" val="41617639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30</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25283"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25284" name="Rectangle 4"/>
          <p:cNvSpPr>
            <a:spLocks noChangeArrowheads="1"/>
          </p:cNvSpPr>
          <p:nvPr/>
        </p:nvSpPr>
        <p:spPr bwMode="auto">
          <a:xfrm>
            <a:off x="609600" y="1925638"/>
            <a:ext cx="2438400" cy="381000"/>
          </a:xfrm>
          <a:prstGeom prst="rect">
            <a:avLst/>
          </a:prstGeom>
          <a:solidFill>
            <a:schemeClr val="bg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25285" name="Rectangle 5"/>
          <p:cNvSpPr>
            <a:spLocks noChangeArrowheads="1"/>
          </p:cNvSpPr>
          <p:nvPr/>
        </p:nvSpPr>
        <p:spPr bwMode="auto">
          <a:xfrm>
            <a:off x="609600" y="2633663"/>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Rename</a:t>
            </a:r>
          </a:p>
        </p:txBody>
      </p:sp>
      <p:sp>
        <p:nvSpPr>
          <p:cNvPr id="225286" name="Rectangle 6"/>
          <p:cNvSpPr>
            <a:spLocks noChangeArrowheads="1"/>
          </p:cNvSpPr>
          <p:nvPr/>
        </p:nvSpPr>
        <p:spPr bwMode="auto">
          <a:xfrm>
            <a:off x="609600" y="3341688"/>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ROB</a:t>
            </a:r>
          </a:p>
        </p:txBody>
      </p:sp>
      <p:sp>
        <p:nvSpPr>
          <p:cNvPr id="225287" name="Rectangle 7"/>
          <p:cNvSpPr>
            <a:spLocks noChangeArrowheads="1"/>
          </p:cNvSpPr>
          <p:nvPr/>
        </p:nvSpPr>
        <p:spPr bwMode="auto">
          <a:xfrm>
            <a:off x="609600" y="4048125"/>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RS</a:t>
            </a:r>
          </a:p>
        </p:txBody>
      </p:sp>
      <p:sp>
        <p:nvSpPr>
          <p:cNvPr id="225288" name="Rectangle 8"/>
          <p:cNvSpPr>
            <a:spLocks noChangeArrowheads="1"/>
          </p:cNvSpPr>
          <p:nvPr/>
        </p:nvSpPr>
        <p:spPr bwMode="auto">
          <a:xfrm>
            <a:off x="609600" y="4756150"/>
            <a:ext cx="2438400" cy="381000"/>
          </a:xfrm>
          <a:prstGeom prst="rect">
            <a:avLst/>
          </a:prstGeom>
          <a:solidFill>
            <a:schemeClr val="accent6">
              <a:lumMod val="60000"/>
              <a:lumOff val="40000"/>
            </a:schemeClr>
          </a:solidFill>
          <a:ln w="28575" algn="ctr">
            <a:solidFill>
              <a:schemeClr val="tx1"/>
            </a:solidFill>
            <a:miter lim="800000"/>
            <a:headEnd/>
            <a:tailEnd/>
          </a:ln>
          <a:effectLst/>
          <a:extLst/>
        </p:spPr>
        <p:txBody>
          <a:bodyPr wrap="none" anchor="ctr"/>
          <a:lstStyle/>
          <a:p>
            <a:pPr algn="ctr" eaLnBrk="0" hangingPunct="0"/>
            <a:r>
              <a:rPr lang="en-US"/>
              <a:t>Execute/Mem</a:t>
            </a:r>
          </a:p>
        </p:txBody>
      </p:sp>
      <p:sp>
        <p:nvSpPr>
          <p:cNvPr id="225289" name="Rectangle 9"/>
          <p:cNvSpPr>
            <a:spLocks noChangeArrowheads="1"/>
          </p:cNvSpPr>
          <p:nvPr/>
        </p:nvSpPr>
        <p:spPr bwMode="auto">
          <a:xfrm>
            <a:off x="609600" y="546417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WB</a:t>
            </a:r>
          </a:p>
        </p:txBody>
      </p:sp>
      <p:sp>
        <p:nvSpPr>
          <p:cNvPr id="225290"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25291" name="Rectangle 11"/>
          <p:cNvSpPr>
            <a:spLocks noChangeArrowheads="1"/>
          </p:cNvSpPr>
          <p:nvPr/>
        </p:nvSpPr>
        <p:spPr bwMode="auto">
          <a:xfrm>
            <a:off x="33528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25292" name="Rectangle 12"/>
          <p:cNvSpPr>
            <a:spLocks noChangeArrowheads="1"/>
          </p:cNvSpPr>
          <p:nvPr/>
        </p:nvSpPr>
        <p:spPr bwMode="auto">
          <a:xfrm>
            <a:off x="3352800" y="3341688"/>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Physical registers</a:t>
            </a:r>
          </a:p>
        </p:txBody>
      </p:sp>
      <p:sp>
        <p:nvSpPr>
          <p:cNvPr id="225293" name="Rectangle 13"/>
          <p:cNvSpPr>
            <a:spLocks noChangeArrowheads="1"/>
          </p:cNvSpPr>
          <p:nvPr/>
        </p:nvSpPr>
        <p:spPr bwMode="auto">
          <a:xfrm>
            <a:off x="60960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Arch registers</a:t>
            </a:r>
          </a:p>
        </p:txBody>
      </p:sp>
      <p:sp>
        <p:nvSpPr>
          <p:cNvPr id="225294" name="Rectangle 14"/>
          <p:cNvSpPr>
            <a:spLocks noChangeArrowheads="1"/>
          </p:cNvSpPr>
          <p:nvPr/>
        </p:nvSpPr>
        <p:spPr bwMode="auto">
          <a:xfrm>
            <a:off x="6096000" y="3711575"/>
            <a:ext cx="2743200" cy="381000"/>
          </a:xfrm>
          <a:prstGeom prst="rect">
            <a:avLst/>
          </a:prstGeom>
          <a:solidFill>
            <a:schemeClr val="accent6">
              <a:lumMod val="60000"/>
              <a:lumOff val="40000"/>
            </a:schemeClr>
          </a:solidFill>
          <a:ln w="28575" algn="ctr">
            <a:solidFill>
              <a:schemeClr val="tx1"/>
            </a:solidFill>
            <a:miter lim="800000"/>
            <a:headEnd/>
            <a:tailEnd/>
          </a:ln>
          <a:effectLst/>
          <a:extLst/>
        </p:spPr>
        <p:txBody>
          <a:bodyPr wrap="none" anchor="ctr"/>
          <a:lstStyle/>
          <a:p>
            <a:pPr algn="ctr" eaLnBrk="0" hangingPunct="0"/>
            <a:r>
              <a:rPr lang="en-US"/>
              <a:t>LSQ</a:t>
            </a:r>
          </a:p>
        </p:txBody>
      </p:sp>
      <p:sp>
        <p:nvSpPr>
          <p:cNvPr id="225295" name="Rectangle 15"/>
          <p:cNvSpPr>
            <a:spLocks noChangeArrowheads="1"/>
          </p:cNvSpPr>
          <p:nvPr/>
        </p:nvSpPr>
        <p:spPr bwMode="auto">
          <a:xfrm>
            <a:off x="3352800" y="4049713"/>
            <a:ext cx="2743200" cy="381000"/>
          </a:xfrm>
          <a:prstGeom prst="rect">
            <a:avLst/>
          </a:prstGeom>
          <a:solidFill>
            <a:schemeClr val="accent6">
              <a:lumMod val="60000"/>
              <a:lumOff val="40000"/>
            </a:schemeClr>
          </a:solidFill>
          <a:ln w="28575" algn="ctr">
            <a:solidFill>
              <a:schemeClr val="tx1"/>
            </a:solidFill>
            <a:miter lim="800000"/>
            <a:headEnd/>
            <a:tailEnd/>
          </a:ln>
          <a:effectLst/>
          <a:extLst/>
        </p:spPr>
        <p:txBody>
          <a:bodyPr wrap="none" anchor="ctr"/>
          <a:lstStyle/>
          <a:p>
            <a:pPr algn="ctr" eaLnBrk="0" hangingPunct="0"/>
            <a:r>
              <a:rPr lang="en-US"/>
              <a:t>Reservation stations</a:t>
            </a:r>
          </a:p>
        </p:txBody>
      </p:sp>
      <p:cxnSp>
        <p:nvCxnSpPr>
          <p:cNvPr id="225296" name="AutoShape 16"/>
          <p:cNvCxnSpPr>
            <a:cxnSpLocks noChangeShapeType="1"/>
            <a:stCxn id="225293" idx="2"/>
            <a:endCxn id="225292" idx="0"/>
          </p:cNvCxnSpPr>
          <p:nvPr/>
        </p:nvCxnSpPr>
        <p:spPr bwMode="auto">
          <a:xfrm rot="5400000">
            <a:off x="5946775" y="1806575"/>
            <a:ext cx="298450" cy="2743200"/>
          </a:xfrm>
          <a:prstGeom prst="curvedConnector3">
            <a:avLst>
              <a:gd name="adj1" fmla="val 50000"/>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297" name="AutoShape 17"/>
          <p:cNvCxnSpPr>
            <a:cxnSpLocks noChangeShapeType="1"/>
            <a:stCxn id="225292" idx="2"/>
            <a:endCxn id="225295" idx="0"/>
          </p:cNvCxnSpPr>
          <p:nvPr/>
        </p:nvCxnSpPr>
        <p:spPr bwMode="auto">
          <a:xfrm rot="5400000">
            <a:off x="4575175" y="388620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298" name="AutoShape 18"/>
          <p:cNvCxnSpPr>
            <a:cxnSpLocks noChangeShapeType="1"/>
            <a:stCxn id="225288" idx="3"/>
            <a:endCxn id="225295" idx="2"/>
          </p:cNvCxnSpPr>
          <p:nvPr/>
        </p:nvCxnSpPr>
        <p:spPr bwMode="auto">
          <a:xfrm flipV="1">
            <a:off x="3062288" y="4445000"/>
            <a:ext cx="1662112" cy="501650"/>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299" name="AutoShape 19"/>
          <p:cNvCxnSpPr>
            <a:cxnSpLocks noChangeShapeType="1"/>
            <a:stCxn id="225288" idx="3"/>
            <a:endCxn id="225294" idx="2"/>
          </p:cNvCxnSpPr>
          <p:nvPr/>
        </p:nvCxnSpPr>
        <p:spPr bwMode="auto">
          <a:xfrm flipV="1">
            <a:off x="3062288" y="4106863"/>
            <a:ext cx="4405312" cy="839787"/>
          </a:xfrm>
          <a:prstGeom prst="curvedConnector2">
            <a:avLst/>
          </a:prstGeom>
          <a:noFill/>
          <a:ln w="19050">
            <a:solidFill>
              <a:srgbClr val="C0C0C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00" name="AutoShape 20"/>
          <p:cNvCxnSpPr>
            <a:cxnSpLocks noChangeShapeType="1"/>
            <a:stCxn id="225288" idx="2"/>
            <a:endCxn id="225288" idx="1"/>
          </p:cNvCxnSpPr>
          <p:nvPr/>
        </p:nvCxnSpPr>
        <p:spPr bwMode="auto">
          <a:xfrm rot="16200000" flipV="1">
            <a:off x="1109663" y="4432300"/>
            <a:ext cx="204788" cy="1233487"/>
          </a:xfrm>
          <a:prstGeom prst="curvedConnector4">
            <a:avLst>
              <a:gd name="adj1" fmla="val -104653"/>
              <a:gd name="adj2" fmla="val 117375"/>
            </a:avLst>
          </a:prstGeom>
          <a:noFill/>
          <a:ln w="19050">
            <a:solidFill>
              <a:srgbClr val="CC330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01" name="AutoShape 21"/>
          <p:cNvCxnSpPr>
            <a:cxnSpLocks noChangeShapeType="1"/>
            <a:stCxn id="225283" idx="2"/>
            <a:endCxn id="225284"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02" name="AutoShape 22"/>
          <p:cNvCxnSpPr>
            <a:cxnSpLocks noChangeShapeType="1"/>
            <a:stCxn id="225284" idx="2"/>
            <a:endCxn id="225285"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03" name="AutoShape 23"/>
          <p:cNvCxnSpPr>
            <a:cxnSpLocks noChangeShapeType="1"/>
            <a:stCxn id="225285" idx="2"/>
            <a:endCxn id="225286" idx="0"/>
          </p:cNvCxnSpPr>
          <p:nvPr/>
        </p:nvCxnSpPr>
        <p:spPr bwMode="auto">
          <a:xfrm rot="5400000">
            <a:off x="1679575" y="3178175"/>
            <a:ext cx="298450" cy="0"/>
          </a:xfrm>
          <a:prstGeom prst="straightConnector1">
            <a:avLst/>
          </a:prstGeom>
          <a:noFill/>
          <a:ln w="38100">
            <a:solidFill>
              <a:schemeClr val="tx1"/>
            </a:solidFill>
            <a:round/>
            <a:headEnd/>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04" name="AutoShape 24"/>
          <p:cNvCxnSpPr>
            <a:cxnSpLocks noChangeShapeType="1"/>
            <a:stCxn id="225285" idx="3"/>
            <a:endCxn id="225291" idx="1"/>
          </p:cNvCxnSpPr>
          <p:nvPr/>
        </p:nvCxnSpPr>
        <p:spPr bwMode="auto">
          <a:xfrm>
            <a:off x="3062288" y="2824163"/>
            <a:ext cx="276225"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05" name="AutoShape 25"/>
          <p:cNvCxnSpPr>
            <a:cxnSpLocks noChangeShapeType="1"/>
            <a:stCxn id="225286" idx="3"/>
            <a:endCxn id="225292" idx="1"/>
          </p:cNvCxnSpPr>
          <p:nvPr/>
        </p:nvCxnSpPr>
        <p:spPr bwMode="auto">
          <a:xfrm>
            <a:off x="3062288" y="3532188"/>
            <a:ext cx="276225"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06" name="AutoShape 26"/>
          <p:cNvCxnSpPr>
            <a:cxnSpLocks noChangeShapeType="1"/>
            <a:stCxn id="225287" idx="3"/>
            <a:endCxn id="225295" idx="1"/>
          </p:cNvCxnSpPr>
          <p:nvPr/>
        </p:nvCxnSpPr>
        <p:spPr bwMode="auto">
          <a:xfrm>
            <a:off x="3062288" y="4238625"/>
            <a:ext cx="276225" cy="1588"/>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07" name="AutoShape 27"/>
          <p:cNvCxnSpPr>
            <a:cxnSpLocks noChangeShapeType="1"/>
            <a:stCxn id="225288" idx="2"/>
            <a:endCxn id="225289" idx="0"/>
          </p:cNvCxnSpPr>
          <p:nvPr/>
        </p:nvCxnSpPr>
        <p:spPr bwMode="auto">
          <a:xfrm rot="5400000">
            <a:off x="1679575" y="5300663"/>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08" name="AutoShape 28"/>
          <p:cNvCxnSpPr>
            <a:cxnSpLocks noChangeShapeType="1"/>
            <a:stCxn id="225289" idx="2"/>
            <a:endCxn id="225290"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09" name="AutoShape 29"/>
          <p:cNvCxnSpPr>
            <a:cxnSpLocks noChangeShapeType="1"/>
            <a:stCxn id="225289" idx="3"/>
            <a:endCxn id="225292"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10" name="AutoShape 30"/>
          <p:cNvCxnSpPr>
            <a:cxnSpLocks noChangeShapeType="1"/>
            <a:stCxn id="225290" idx="3"/>
            <a:endCxn id="225293"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11" name="AutoShape 31"/>
          <p:cNvCxnSpPr>
            <a:cxnSpLocks noChangeShapeType="1"/>
            <a:stCxn id="225286" idx="2"/>
            <a:endCxn id="225287" idx="0"/>
          </p:cNvCxnSpPr>
          <p:nvPr/>
        </p:nvCxnSpPr>
        <p:spPr bwMode="auto">
          <a:xfrm rot="5400000">
            <a:off x="1680368" y="3885407"/>
            <a:ext cx="296863"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12" name="AutoShape 32"/>
          <p:cNvCxnSpPr>
            <a:cxnSpLocks noChangeShapeType="1"/>
            <a:stCxn id="225287" idx="2"/>
            <a:endCxn id="225288" idx="0"/>
          </p:cNvCxnSpPr>
          <p:nvPr/>
        </p:nvCxnSpPr>
        <p:spPr bwMode="auto">
          <a:xfrm rot="5400000">
            <a:off x="1679575" y="4592638"/>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13" name="AutoShape 33"/>
          <p:cNvCxnSpPr>
            <a:cxnSpLocks noChangeShapeType="1"/>
            <a:stCxn id="225290" idx="1"/>
            <a:endCxn id="225286"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314"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5592205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31</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27331"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27332" name="Rectangle 4"/>
          <p:cNvSpPr>
            <a:spLocks noChangeArrowheads="1"/>
          </p:cNvSpPr>
          <p:nvPr/>
        </p:nvSpPr>
        <p:spPr bwMode="auto">
          <a:xfrm>
            <a:off x="609600" y="1925638"/>
            <a:ext cx="2438400" cy="381000"/>
          </a:xfrm>
          <a:prstGeom prst="rect">
            <a:avLst/>
          </a:prstGeom>
          <a:solidFill>
            <a:schemeClr val="bg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27333" name="Rectangle 5"/>
          <p:cNvSpPr>
            <a:spLocks noChangeArrowheads="1"/>
          </p:cNvSpPr>
          <p:nvPr/>
        </p:nvSpPr>
        <p:spPr bwMode="auto">
          <a:xfrm>
            <a:off x="609600" y="2633663"/>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Rename</a:t>
            </a:r>
          </a:p>
        </p:txBody>
      </p:sp>
      <p:sp>
        <p:nvSpPr>
          <p:cNvPr id="227334" name="Rectangle 6"/>
          <p:cNvSpPr>
            <a:spLocks noChangeArrowheads="1"/>
          </p:cNvSpPr>
          <p:nvPr/>
        </p:nvSpPr>
        <p:spPr bwMode="auto">
          <a:xfrm>
            <a:off x="609600" y="3341688"/>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ROB</a:t>
            </a:r>
          </a:p>
        </p:txBody>
      </p:sp>
      <p:sp>
        <p:nvSpPr>
          <p:cNvPr id="227335" name="Rectangle 7"/>
          <p:cNvSpPr>
            <a:spLocks noChangeArrowheads="1"/>
          </p:cNvSpPr>
          <p:nvPr/>
        </p:nvSpPr>
        <p:spPr bwMode="auto">
          <a:xfrm>
            <a:off x="609600" y="4048125"/>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RS</a:t>
            </a:r>
          </a:p>
        </p:txBody>
      </p:sp>
      <p:sp>
        <p:nvSpPr>
          <p:cNvPr id="227336" name="Rectangle 8"/>
          <p:cNvSpPr>
            <a:spLocks noChangeArrowheads="1"/>
          </p:cNvSpPr>
          <p:nvPr/>
        </p:nvSpPr>
        <p:spPr bwMode="auto">
          <a:xfrm>
            <a:off x="609600" y="4756150"/>
            <a:ext cx="2438400" cy="381000"/>
          </a:xfrm>
          <a:prstGeom prst="rect">
            <a:avLst/>
          </a:prstGeom>
          <a:solidFill>
            <a:schemeClr val="accent6">
              <a:lumMod val="40000"/>
              <a:lumOff val="60000"/>
            </a:schemeClr>
          </a:solidFill>
          <a:ln w="28575" algn="ctr">
            <a:solidFill>
              <a:schemeClr val="tx1"/>
            </a:solidFill>
            <a:miter lim="800000"/>
            <a:headEnd/>
            <a:tailEnd/>
          </a:ln>
          <a:effectLst/>
          <a:extLst/>
        </p:spPr>
        <p:txBody>
          <a:bodyPr wrap="none" anchor="ctr"/>
          <a:lstStyle/>
          <a:p>
            <a:pPr algn="ctr" eaLnBrk="0" hangingPunct="0"/>
            <a:r>
              <a:rPr lang="en-US"/>
              <a:t>Execute/Mem</a:t>
            </a:r>
          </a:p>
        </p:txBody>
      </p:sp>
      <p:sp>
        <p:nvSpPr>
          <p:cNvPr id="227337" name="Rectangle 9"/>
          <p:cNvSpPr>
            <a:spLocks noChangeArrowheads="1"/>
          </p:cNvSpPr>
          <p:nvPr/>
        </p:nvSpPr>
        <p:spPr bwMode="auto">
          <a:xfrm>
            <a:off x="609600" y="5464175"/>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WB</a:t>
            </a:r>
          </a:p>
        </p:txBody>
      </p:sp>
      <p:sp>
        <p:nvSpPr>
          <p:cNvPr id="227338"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27339" name="Rectangle 11"/>
          <p:cNvSpPr>
            <a:spLocks noChangeArrowheads="1"/>
          </p:cNvSpPr>
          <p:nvPr/>
        </p:nvSpPr>
        <p:spPr bwMode="auto">
          <a:xfrm>
            <a:off x="33528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27340" name="Rectangle 12"/>
          <p:cNvSpPr>
            <a:spLocks noChangeArrowheads="1"/>
          </p:cNvSpPr>
          <p:nvPr/>
        </p:nvSpPr>
        <p:spPr bwMode="auto">
          <a:xfrm>
            <a:off x="3352800" y="3341688"/>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Physical registers</a:t>
            </a:r>
          </a:p>
        </p:txBody>
      </p:sp>
      <p:sp>
        <p:nvSpPr>
          <p:cNvPr id="227341" name="Rectangle 13"/>
          <p:cNvSpPr>
            <a:spLocks noChangeArrowheads="1"/>
          </p:cNvSpPr>
          <p:nvPr/>
        </p:nvSpPr>
        <p:spPr bwMode="auto">
          <a:xfrm>
            <a:off x="60960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Arch registers</a:t>
            </a:r>
          </a:p>
        </p:txBody>
      </p:sp>
      <p:sp>
        <p:nvSpPr>
          <p:cNvPr id="227342" name="Rectangle 14"/>
          <p:cNvSpPr>
            <a:spLocks noChangeArrowheads="1"/>
          </p:cNvSpPr>
          <p:nvPr/>
        </p:nvSpPr>
        <p:spPr bwMode="auto">
          <a:xfrm>
            <a:off x="6096000" y="3711575"/>
            <a:ext cx="2743200" cy="381000"/>
          </a:xfrm>
          <a:prstGeom prst="rect">
            <a:avLst/>
          </a:prstGeom>
          <a:solidFill>
            <a:schemeClr val="accent6">
              <a:lumMod val="40000"/>
              <a:lumOff val="60000"/>
            </a:schemeClr>
          </a:solidFill>
          <a:ln w="28575" algn="ctr">
            <a:solidFill>
              <a:schemeClr val="tx1"/>
            </a:solidFill>
            <a:miter lim="800000"/>
            <a:headEnd/>
            <a:tailEnd/>
          </a:ln>
          <a:effectLst/>
          <a:extLst/>
        </p:spPr>
        <p:txBody>
          <a:bodyPr wrap="none" anchor="ctr"/>
          <a:lstStyle/>
          <a:p>
            <a:pPr algn="ctr" eaLnBrk="0" hangingPunct="0"/>
            <a:r>
              <a:rPr lang="en-US"/>
              <a:t>LSQ</a:t>
            </a:r>
          </a:p>
        </p:txBody>
      </p:sp>
      <p:sp>
        <p:nvSpPr>
          <p:cNvPr id="227343" name="Rectangle 15"/>
          <p:cNvSpPr>
            <a:spLocks noChangeArrowheads="1"/>
          </p:cNvSpPr>
          <p:nvPr/>
        </p:nvSpPr>
        <p:spPr bwMode="auto">
          <a:xfrm>
            <a:off x="3352800" y="4049713"/>
            <a:ext cx="2743200" cy="381000"/>
          </a:xfrm>
          <a:prstGeom prst="rect">
            <a:avLst/>
          </a:prstGeom>
          <a:solidFill>
            <a:schemeClr val="accent6">
              <a:lumMod val="40000"/>
              <a:lumOff val="60000"/>
            </a:schemeClr>
          </a:solidFill>
          <a:ln w="28575" algn="ctr">
            <a:solidFill>
              <a:schemeClr val="tx1"/>
            </a:solidFill>
            <a:miter lim="800000"/>
            <a:headEnd/>
            <a:tailEnd/>
          </a:ln>
          <a:effectLst/>
          <a:extLst/>
        </p:spPr>
        <p:txBody>
          <a:bodyPr wrap="none" anchor="ctr"/>
          <a:lstStyle/>
          <a:p>
            <a:pPr algn="ctr" eaLnBrk="0" hangingPunct="0"/>
            <a:r>
              <a:rPr lang="en-US"/>
              <a:t>Reservation stations</a:t>
            </a:r>
          </a:p>
        </p:txBody>
      </p:sp>
      <p:cxnSp>
        <p:nvCxnSpPr>
          <p:cNvPr id="227344" name="AutoShape 16"/>
          <p:cNvCxnSpPr>
            <a:cxnSpLocks noChangeShapeType="1"/>
            <a:stCxn id="227341" idx="2"/>
            <a:endCxn id="227340" idx="0"/>
          </p:cNvCxnSpPr>
          <p:nvPr/>
        </p:nvCxnSpPr>
        <p:spPr bwMode="auto">
          <a:xfrm rot="5400000">
            <a:off x="5946775" y="1806575"/>
            <a:ext cx="298450" cy="2743200"/>
          </a:xfrm>
          <a:prstGeom prst="curvedConnector3">
            <a:avLst>
              <a:gd name="adj1" fmla="val 50000"/>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45" name="AutoShape 17"/>
          <p:cNvCxnSpPr>
            <a:cxnSpLocks noChangeShapeType="1"/>
            <a:stCxn id="227340" idx="2"/>
            <a:endCxn id="227343" idx="0"/>
          </p:cNvCxnSpPr>
          <p:nvPr/>
        </p:nvCxnSpPr>
        <p:spPr bwMode="auto">
          <a:xfrm rot="5400000">
            <a:off x="4575175" y="388620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46" name="AutoShape 18"/>
          <p:cNvCxnSpPr>
            <a:cxnSpLocks noChangeShapeType="1"/>
            <a:stCxn id="227336" idx="3"/>
            <a:endCxn id="227343" idx="2"/>
          </p:cNvCxnSpPr>
          <p:nvPr/>
        </p:nvCxnSpPr>
        <p:spPr bwMode="auto">
          <a:xfrm flipV="1">
            <a:off x="3062288" y="4445000"/>
            <a:ext cx="1662112" cy="501650"/>
          </a:xfrm>
          <a:prstGeom prst="curvedConnector2">
            <a:avLst/>
          </a:prstGeom>
          <a:noFill/>
          <a:ln w="19050">
            <a:solidFill>
              <a:srgbClr val="CC330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47" name="AutoShape 19"/>
          <p:cNvCxnSpPr>
            <a:cxnSpLocks noChangeShapeType="1"/>
            <a:stCxn id="227336" idx="3"/>
            <a:endCxn id="227342" idx="2"/>
          </p:cNvCxnSpPr>
          <p:nvPr/>
        </p:nvCxnSpPr>
        <p:spPr bwMode="auto">
          <a:xfrm flipV="1">
            <a:off x="3062288" y="4106863"/>
            <a:ext cx="4405312" cy="839787"/>
          </a:xfrm>
          <a:prstGeom prst="curvedConnector2">
            <a:avLst/>
          </a:prstGeom>
          <a:noFill/>
          <a:ln w="19050">
            <a:solidFill>
              <a:srgbClr val="CC3300"/>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48" name="AutoShape 20"/>
          <p:cNvCxnSpPr>
            <a:cxnSpLocks noChangeShapeType="1"/>
            <a:stCxn id="227336" idx="2"/>
            <a:endCxn id="227336" idx="1"/>
          </p:cNvCxnSpPr>
          <p:nvPr/>
        </p:nvCxnSpPr>
        <p:spPr bwMode="auto">
          <a:xfrm rot="16200000" flipV="1">
            <a:off x="1109663" y="4432300"/>
            <a:ext cx="204788" cy="1233487"/>
          </a:xfrm>
          <a:prstGeom prst="curvedConnector4">
            <a:avLst>
              <a:gd name="adj1" fmla="val -104653"/>
              <a:gd name="adj2" fmla="val 117375"/>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49" name="AutoShape 21"/>
          <p:cNvCxnSpPr>
            <a:cxnSpLocks noChangeShapeType="1"/>
            <a:stCxn id="227331" idx="2"/>
            <a:endCxn id="227332"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50" name="AutoShape 22"/>
          <p:cNvCxnSpPr>
            <a:cxnSpLocks noChangeShapeType="1"/>
            <a:stCxn id="227332" idx="2"/>
            <a:endCxn id="227333"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51" name="AutoShape 23"/>
          <p:cNvCxnSpPr>
            <a:cxnSpLocks noChangeShapeType="1"/>
            <a:stCxn id="227333" idx="2"/>
            <a:endCxn id="227334" idx="0"/>
          </p:cNvCxnSpPr>
          <p:nvPr/>
        </p:nvCxnSpPr>
        <p:spPr bwMode="auto">
          <a:xfrm rot="5400000">
            <a:off x="1679575" y="3178175"/>
            <a:ext cx="298450" cy="0"/>
          </a:xfrm>
          <a:prstGeom prst="straightConnector1">
            <a:avLst/>
          </a:prstGeom>
          <a:noFill/>
          <a:ln w="38100">
            <a:solidFill>
              <a:schemeClr val="tx1"/>
            </a:solidFill>
            <a:round/>
            <a:headEnd/>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52" name="AutoShape 24"/>
          <p:cNvCxnSpPr>
            <a:cxnSpLocks noChangeShapeType="1"/>
            <a:stCxn id="227333" idx="3"/>
            <a:endCxn id="227339" idx="1"/>
          </p:cNvCxnSpPr>
          <p:nvPr/>
        </p:nvCxnSpPr>
        <p:spPr bwMode="auto">
          <a:xfrm>
            <a:off x="3062288" y="2824163"/>
            <a:ext cx="276225"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53" name="AutoShape 25"/>
          <p:cNvCxnSpPr>
            <a:cxnSpLocks noChangeShapeType="1"/>
            <a:stCxn id="227334" idx="3"/>
            <a:endCxn id="227340" idx="1"/>
          </p:cNvCxnSpPr>
          <p:nvPr/>
        </p:nvCxnSpPr>
        <p:spPr bwMode="auto">
          <a:xfrm>
            <a:off x="3062288" y="3532188"/>
            <a:ext cx="276225"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54" name="AutoShape 26"/>
          <p:cNvCxnSpPr>
            <a:cxnSpLocks noChangeShapeType="1"/>
            <a:stCxn id="227335" idx="3"/>
            <a:endCxn id="227343" idx="1"/>
          </p:cNvCxnSpPr>
          <p:nvPr/>
        </p:nvCxnSpPr>
        <p:spPr bwMode="auto">
          <a:xfrm>
            <a:off x="3062288" y="4238625"/>
            <a:ext cx="276225" cy="1588"/>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55" name="AutoShape 27"/>
          <p:cNvCxnSpPr>
            <a:cxnSpLocks noChangeShapeType="1"/>
            <a:stCxn id="227336" idx="2"/>
            <a:endCxn id="227337" idx="0"/>
          </p:cNvCxnSpPr>
          <p:nvPr/>
        </p:nvCxnSpPr>
        <p:spPr bwMode="auto">
          <a:xfrm rot="5400000">
            <a:off x="1679575" y="5300663"/>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56" name="AutoShape 28"/>
          <p:cNvCxnSpPr>
            <a:cxnSpLocks noChangeShapeType="1"/>
            <a:stCxn id="227337" idx="2"/>
            <a:endCxn id="227338"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57" name="AutoShape 29"/>
          <p:cNvCxnSpPr>
            <a:cxnSpLocks noChangeShapeType="1"/>
            <a:stCxn id="227337" idx="3"/>
            <a:endCxn id="227340"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58" name="AutoShape 30"/>
          <p:cNvCxnSpPr>
            <a:cxnSpLocks noChangeShapeType="1"/>
            <a:stCxn id="227338" idx="3"/>
            <a:endCxn id="227341"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59" name="AutoShape 31"/>
          <p:cNvCxnSpPr>
            <a:cxnSpLocks noChangeShapeType="1"/>
            <a:stCxn id="227334" idx="2"/>
            <a:endCxn id="227335" idx="0"/>
          </p:cNvCxnSpPr>
          <p:nvPr/>
        </p:nvCxnSpPr>
        <p:spPr bwMode="auto">
          <a:xfrm rot="5400000">
            <a:off x="1680368" y="3885407"/>
            <a:ext cx="296863"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60" name="AutoShape 32"/>
          <p:cNvCxnSpPr>
            <a:cxnSpLocks noChangeShapeType="1"/>
            <a:stCxn id="227335" idx="2"/>
            <a:endCxn id="227336" idx="0"/>
          </p:cNvCxnSpPr>
          <p:nvPr/>
        </p:nvCxnSpPr>
        <p:spPr bwMode="auto">
          <a:xfrm rot="5400000">
            <a:off x="1679575" y="4592638"/>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61" name="AutoShape 33"/>
          <p:cNvCxnSpPr>
            <a:cxnSpLocks noChangeShapeType="1"/>
            <a:stCxn id="227338" idx="1"/>
            <a:endCxn id="227334"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362"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6666198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32</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29379"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29380" name="Rectangle 4"/>
          <p:cNvSpPr>
            <a:spLocks noChangeArrowheads="1"/>
          </p:cNvSpPr>
          <p:nvPr/>
        </p:nvSpPr>
        <p:spPr bwMode="auto">
          <a:xfrm>
            <a:off x="609600" y="1925638"/>
            <a:ext cx="2438400" cy="381000"/>
          </a:xfrm>
          <a:prstGeom prst="rect">
            <a:avLst/>
          </a:prstGeom>
          <a:solidFill>
            <a:schemeClr val="bg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29381" name="Rectangle 5"/>
          <p:cNvSpPr>
            <a:spLocks noChangeArrowheads="1"/>
          </p:cNvSpPr>
          <p:nvPr/>
        </p:nvSpPr>
        <p:spPr bwMode="auto">
          <a:xfrm>
            <a:off x="609600" y="2633663"/>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Rename</a:t>
            </a:r>
          </a:p>
        </p:txBody>
      </p:sp>
      <p:sp>
        <p:nvSpPr>
          <p:cNvPr id="229382" name="Rectangle 6"/>
          <p:cNvSpPr>
            <a:spLocks noChangeArrowheads="1"/>
          </p:cNvSpPr>
          <p:nvPr/>
        </p:nvSpPr>
        <p:spPr bwMode="auto">
          <a:xfrm>
            <a:off x="609600" y="3341688"/>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ROB</a:t>
            </a:r>
          </a:p>
        </p:txBody>
      </p:sp>
      <p:sp>
        <p:nvSpPr>
          <p:cNvPr id="229383" name="Rectangle 7"/>
          <p:cNvSpPr>
            <a:spLocks noChangeArrowheads="1"/>
          </p:cNvSpPr>
          <p:nvPr/>
        </p:nvSpPr>
        <p:spPr bwMode="auto">
          <a:xfrm>
            <a:off x="609600" y="4048125"/>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RS</a:t>
            </a:r>
          </a:p>
        </p:txBody>
      </p:sp>
      <p:sp>
        <p:nvSpPr>
          <p:cNvPr id="229384" name="Rectangle 8"/>
          <p:cNvSpPr>
            <a:spLocks noChangeArrowheads="1"/>
          </p:cNvSpPr>
          <p:nvPr/>
        </p:nvSpPr>
        <p:spPr bwMode="auto">
          <a:xfrm>
            <a:off x="609600" y="4756150"/>
            <a:ext cx="2438400" cy="381000"/>
          </a:xfrm>
          <a:prstGeom prst="rect">
            <a:avLst/>
          </a:prstGeom>
          <a:solidFill>
            <a:schemeClr val="accent6">
              <a:lumMod val="40000"/>
              <a:lumOff val="60000"/>
            </a:schemeClr>
          </a:solidFill>
          <a:ln w="28575" algn="ctr">
            <a:solidFill>
              <a:schemeClr val="tx1"/>
            </a:solidFill>
            <a:miter lim="800000"/>
            <a:headEnd/>
            <a:tailEnd/>
          </a:ln>
          <a:effectLst/>
          <a:extLst/>
        </p:spPr>
        <p:txBody>
          <a:bodyPr wrap="none" anchor="ctr"/>
          <a:lstStyle/>
          <a:p>
            <a:pPr algn="ctr" eaLnBrk="0" hangingPunct="0"/>
            <a:r>
              <a:rPr lang="en-US"/>
              <a:t>Execute/Mem</a:t>
            </a:r>
          </a:p>
        </p:txBody>
      </p:sp>
      <p:sp>
        <p:nvSpPr>
          <p:cNvPr id="229385" name="Rectangle 9"/>
          <p:cNvSpPr>
            <a:spLocks noChangeArrowheads="1"/>
          </p:cNvSpPr>
          <p:nvPr/>
        </p:nvSpPr>
        <p:spPr bwMode="auto">
          <a:xfrm>
            <a:off x="609600" y="5464175"/>
            <a:ext cx="2438400" cy="381000"/>
          </a:xfrm>
          <a:prstGeom prst="rect">
            <a:avLst/>
          </a:prstGeom>
          <a:solidFill>
            <a:schemeClr val="accent4">
              <a:lumMod val="60000"/>
              <a:lumOff val="40000"/>
            </a:schemeClr>
          </a:solidFill>
          <a:ln w="28575" algn="ctr">
            <a:solidFill>
              <a:schemeClr val="tx1"/>
            </a:solidFill>
            <a:miter lim="800000"/>
            <a:headEnd/>
            <a:tailEnd/>
          </a:ln>
          <a:effectLst/>
          <a:extLst/>
        </p:spPr>
        <p:txBody>
          <a:bodyPr wrap="none" anchor="ctr"/>
          <a:lstStyle/>
          <a:p>
            <a:pPr algn="ctr" eaLnBrk="0" hangingPunct="0"/>
            <a:r>
              <a:rPr lang="en-US"/>
              <a:t>WB</a:t>
            </a:r>
          </a:p>
        </p:txBody>
      </p:sp>
      <p:sp>
        <p:nvSpPr>
          <p:cNvPr id="229386"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29387" name="Rectangle 11"/>
          <p:cNvSpPr>
            <a:spLocks noChangeArrowheads="1"/>
          </p:cNvSpPr>
          <p:nvPr/>
        </p:nvSpPr>
        <p:spPr bwMode="auto">
          <a:xfrm>
            <a:off x="33528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29388" name="Rectangle 12"/>
          <p:cNvSpPr>
            <a:spLocks noChangeArrowheads="1"/>
          </p:cNvSpPr>
          <p:nvPr/>
        </p:nvSpPr>
        <p:spPr bwMode="auto">
          <a:xfrm>
            <a:off x="3352800" y="3341688"/>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Physical registers</a:t>
            </a:r>
          </a:p>
        </p:txBody>
      </p:sp>
      <p:sp>
        <p:nvSpPr>
          <p:cNvPr id="229389" name="Rectangle 13"/>
          <p:cNvSpPr>
            <a:spLocks noChangeArrowheads="1"/>
          </p:cNvSpPr>
          <p:nvPr/>
        </p:nvSpPr>
        <p:spPr bwMode="auto">
          <a:xfrm>
            <a:off x="60960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Arch registers</a:t>
            </a:r>
          </a:p>
        </p:txBody>
      </p:sp>
      <p:sp>
        <p:nvSpPr>
          <p:cNvPr id="229390" name="Rectangle 14"/>
          <p:cNvSpPr>
            <a:spLocks noChangeArrowheads="1"/>
          </p:cNvSpPr>
          <p:nvPr/>
        </p:nvSpPr>
        <p:spPr bwMode="auto">
          <a:xfrm>
            <a:off x="6096000" y="3711575"/>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LSQ</a:t>
            </a:r>
          </a:p>
        </p:txBody>
      </p:sp>
      <p:sp>
        <p:nvSpPr>
          <p:cNvPr id="229391" name="Rectangle 15"/>
          <p:cNvSpPr>
            <a:spLocks noChangeArrowheads="1"/>
          </p:cNvSpPr>
          <p:nvPr/>
        </p:nvSpPr>
        <p:spPr bwMode="auto">
          <a:xfrm>
            <a:off x="3352800" y="4049713"/>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Reservation stations</a:t>
            </a:r>
          </a:p>
        </p:txBody>
      </p:sp>
      <p:cxnSp>
        <p:nvCxnSpPr>
          <p:cNvPr id="229392" name="AutoShape 16"/>
          <p:cNvCxnSpPr>
            <a:cxnSpLocks noChangeShapeType="1"/>
            <a:stCxn id="229389" idx="2"/>
            <a:endCxn id="229388" idx="0"/>
          </p:cNvCxnSpPr>
          <p:nvPr/>
        </p:nvCxnSpPr>
        <p:spPr bwMode="auto">
          <a:xfrm rot="5400000">
            <a:off x="5946775" y="1806575"/>
            <a:ext cx="298450" cy="2743200"/>
          </a:xfrm>
          <a:prstGeom prst="curvedConnector3">
            <a:avLst>
              <a:gd name="adj1" fmla="val 50000"/>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393" name="AutoShape 17"/>
          <p:cNvCxnSpPr>
            <a:cxnSpLocks noChangeShapeType="1"/>
            <a:stCxn id="229388" idx="2"/>
            <a:endCxn id="229391" idx="0"/>
          </p:cNvCxnSpPr>
          <p:nvPr/>
        </p:nvCxnSpPr>
        <p:spPr bwMode="auto">
          <a:xfrm rot="5400000">
            <a:off x="4575175" y="388620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394" name="AutoShape 18"/>
          <p:cNvCxnSpPr>
            <a:cxnSpLocks noChangeShapeType="1"/>
            <a:stCxn id="229384" idx="3"/>
            <a:endCxn id="229391" idx="2"/>
          </p:cNvCxnSpPr>
          <p:nvPr/>
        </p:nvCxnSpPr>
        <p:spPr bwMode="auto">
          <a:xfrm flipV="1">
            <a:off x="3062288" y="4445000"/>
            <a:ext cx="1662112" cy="501650"/>
          </a:xfrm>
          <a:prstGeom prst="curvedConnector2">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395" name="AutoShape 19"/>
          <p:cNvCxnSpPr>
            <a:cxnSpLocks noChangeShapeType="1"/>
            <a:stCxn id="229384" idx="3"/>
            <a:endCxn id="229390" idx="2"/>
          </p:cNvCxnSpPr>
          <p:nvPr/>
        </p:nvCxnSpPr>
        <p:spPr bwMode="auto">
          <a:xfrm flipV="1">
            <a:off x="3062288" y="4106863"/>
            <a:ext cx="4405312" cy="839787"/>
          </a:xfrm>
          <a:prstGeom prst="curvedConnector2">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396" name="AutoShape 20"/>
          <p:cNvCxnSpPr>
            <a:cxnSpLocks noChangeShapeType="1"/>
            <a:stCxn id="229384" idx="2"/>
            <a:endCxn id="229384" idx="1"/>
          </p:cNvCxnSpPr>
          <p:nvPr/>
        </p:nvCxnSpPr>
        <p:spPr bwMode="auto">
          <a:xfrm rot="16200000" flipV="1">
            <a:off x="1109663" y="4432300"/>
            <a:ext cx="204788" cy="1233487"/>
          </a:xfrm>
          <a:prstGeom prst="curvedConnector4">
            <a:avLst>
              <a:gd name="adj1" fmla="val -104653"/>
              <a:gd name="adj2" fmla="val 117375"/>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397" name="AutoShape 21"/>
          <p:cNvCxnSpPr>
            <a:cxnSpLocks noChangeShapeType="1"/>
            <a:stCxn id="229379" idx="2"/>
            <a:endCxn id="229380"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398" name="AutoShape 22"/>
          <p:cNvCxnSpPr>
            <a:cxnSpLocks noChangeShapeType="1"/>
            <a:stCxn id="229380" idx="2"/>
            <a:endCxn id="229381"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399" name="AutoShape 23"/>
          <p:cNvCxnSpPr>
            <a:cxnSpLocks noChangeShapeType="1"/>
            <a:stCxn id="229381" idx="2"/>
            <a:endCxn id="229382" idx="0"/>
          </p:cNvCxnSpPr>
          <p:nvPr/>
        </p:nvCxnSpPr>
        <p:spPr bwMode="auto">
          <a:xfrm rot="5400000">
            <a:off x="1679575" y="3178175"/>
            <a:ext cx="298450" cy="0"/>
          </a:xfrm>
          <a:prstGeom prst="straightConnector1">
            <a:avLst/>
          </a:prstGeom>
          <a:noFill/>
          <a:ln w="38100">
            <a:solidFill>
              <a:schemeClr val="tx1"/>
            </a:solidFill>
            <a:round/>
            <a:headEnd/>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400" name="AutoShape 24"/>
          <p:cNvCxnSpPr>
            <a:cxnSpLocks noChangeShapeType="1"/>
            <a:stCxn id="229381" idx="3"/>
            <a:endCxn id="229387" idx="1"/>
          </p:cNvCxnSpPr>
          <p:nvPr/>
        </p:nvCxnSpPr>
        <p:spPr bwMode="auto">
          <a:xfrm>
            <a:off x="3062288" y="2824163"/>
            <a:ext cx="276225"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401" name="AutoShape 25"/>
          <p:cNvCxnSpPr>
            <a:cxnSpLocks noChangeShapeType="1"/>
            <a:stCxn id="229382" idx="3"/>
            <a:endCxn id="229388" idx="1"/>
          </p:cNvCxnSpPr>
          <p:nvPr/>
        </p:nvCxnSpPr>
        <p:spPr bwMode="auto">
          <a:xfrm>
            <a:off x="3062288" y="3532188"/>
            <a:ext cx="276225"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402" name="AutoShape 26"/>
          <p:cNvCxnSpPr>
            <a:cxnSpLocks noChangeShapeType="1"/>
            <a:stCxn id="229383" idx="3"/>
            <a:endCxn id="229391" idx="1"/>
          </p:cNvCxnSpPr>
          <p:nvPr/>
        </p:nvCxnSpPr>
        <p:spPr bwMode="auto">
          <a:xfrm>
            <a:off x="3062288" y="4238625"/>
            <a:ext cx="276225" cy="1588"/>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403" name="AutoShape 27"/>
          <p:cNvCxnSpPr>
            <a:cxnSpLocks noChangeShapeType="1"/>
            <a:stCxn id="229384" idx="2"/>
            <a:endCxn id="229385" idx="0"/>
          </p:cNvCxnSpPr>
          <p:nvPr/>
        </p:nvCxnSpPr>
        <p:spPr bwMode="auto">
          <a:xfrm rot="5400000">
            <a:off x="1679575" y="5300663"/>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404" name="AutoShape 28"/>
          <p:cNvCxnSpPr>
            <a:cxnSpLocks noChangeShapeType="1"/>
            <a:stCxn id="229385" idx="2"/>
            <a:endCxn id="229386"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405" name="AutoShape 29"/>
          <p:cNvCxnSpPr>
            <a:cxnSpLocks noChangeShapeType="1"/>
            <a:stCxn id="229385" idx="3"/>
            <a:endCxn id="229388" idx="1"/>
          </p:cNvCxnSpPr>
          <p:nvPr/>
        </p:nvCxnSpPr>
        <p:spPr bwMode="auto">
          <a:xfrm flipV="1">
            <a:off x="3062288" y="3532188"/>
            <a:ext cx="276225" cy="2122487"/>
          </a:xfrm>
          <a:prstGeom prst="curvedConnector3">
            <a:avLst>
              <a:gd name="adj1" fmla="val 72986"/>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406" name="AutoShape 30"/>
          <p:cNvCxnSpPr>
            <a:cxnSpLocks noChangeShapeType="1"/>
            <a:stCxn id="229386" idx="3"/>
            <a:endCxn id="229389"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407" name="AutoShape 31"/>
          <p:cNvCxnSpPr>
            <a:cxnSpLocks noChangeShapeType="1"/>
            <a:stCxn id="229382" idx="2"/>
            <a:endCxn id="229383" idx="0"/>
          </p:cNvCxnSpPr>
          <p:nvPr/>
        </p:nvCxnSpPr>
        <p:spPr bwMode="auto">
          <a:xfrm rot="5400000">
            <a:off x="1680368" y="3885407"/>
            <a:ext cx="296863"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408" name="AutoShape 32"/>
          <p:cNvCxnSpPr>
            <a:cxnSpLocks noChangeShapeType="1"/>
            <a:stCxn id="229383" idx="2"/>
            <a:endCxn id="229384" idx="0"/>
          </p:cNvCxnSpPr>
          <p:nvPr/>
        </p:nvCxnSpPr>
        <p:spPr bwMode="auto">
          <a:xfrm rot="5400000">
            <a:off x="1679575" y="4592638"/>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409" name="AutoShape 33"/>
          <p:cNvCxnSpPr>
            <a:cxnSpLocks noChangeShapeType="1"/>
            <a:stCxn id="229386" idx="1"/>
            <a:endCxn id="229382"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410"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5530547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33</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31427"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31428" name="Rectangle 4"/>
          <p:cNvSpPr>
            <a:spLocks noChangeArrowheads="1"/>
          </p:cNvSpPr>
          <p:nvPr/>
        </p:nvSpPr>
        <p:spPr bwMode="auto">
          <a:xfrm>
            <a:off x="609600" y="1925638"/>
            <a:ext cx="2438400" cy="381000"/>
          </a:xfrm>
          <a:prstGeom prst="rect">
            <a:avLst/>
          </a:prstGeom>
          <a:solidFill>
            <a:schemeClr val="bg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31429" name="Rectangle 5"/>
          <p:cNvSpPr>
            <a:spLocks noChangeArrowheads="1"/>
          </p:cNvSpPr>
          <p:nvPr/>
        </p:nvSpPr>
        <p:spPr bwMode="auto">
          <a:xfrm>
            <a:off x="609600" y="2633663"/>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Rename</a:t>
            </a:r>
          </a:p>
        </p:txBody>
      </p:sp>
      <p:sp>
        <p:nvSpPr>
          <p:cNvPr id="231430" name="Rectangle 6"/>
          <p:cNvSpPr>
            <a:spLocks noChangeArrowheads="1"/>
          </p:cNvSpPr>
          <p:nvPr/>
        </p:nvSpPr>
        <p:spPr bwMode="auto">
          <a:xfrm>
            <a:off x="609600" y="3341688"/>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ROB</a:t>
            </a:r>
          </a:p>
        </p:txBody>
      </p:sp>
      <p:sp>
        <p:nvSpPr>
          <p:cNvPr id="231431" name="Rectangle 7"/>
          <p:cNvSpPr>
            <a:spLocks noChangeArrowheads="1"/>
          </p:cNvSpPr>
          <p:nvPr/>
        </p:nvSpPr>
        <p:spPr bwMode="auto">
          <a:xfrm>
            <a:off x="609600" y="4048125"/>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RS</a:t>
            </a:r>
          </a:p>
        </p:txBody>
      </p:sp>
      <p:sp>
        <p:nvSpPr>
          <p:cNvPr id="231432" name="Rectangle 8"/>
          <p:cNvSpPr>
            <a:spLocks noChangeArrowheads="1"/>
          </p:cNvSpPr>
          <p:nvPr/>
        </p:nvSpPr>
        <p:spPr bwMode="auto">
          <a:xfrm>
            <a:off x="609600" y="4756150"/>
            <a:ext cx="2438400" cy="381000"/>
          </a:xfrm>
          <a:prstGeom prst="rect">
            <a:avLst/>
          </a:prstGeom>
          <a:solidFill>
            <a:schemeClr val="accent6">
              <a:lumMod val="40000"/>
              <a:lumOff val="60000"/>
            </a:schemeClr>
          </a:solidFill>
          <a:ln w="28575" algn="ctr">
            <a:solidFill>
              <a:schemeClr val="tx1"/>
            </a:solidFill>
            <a:miter lim="800000"/>
            <a:headEnd/>
            <a:tailEnd/>
          </a:ln>
          <a:effectLst/>
          <a:extLst/>
        </p:spPr>
        <p:txBody>
          <a:bodyPr wrap="none" anchor="ctr"/>
          <a:lstStyle/>
          <a:p>
            <a:pPr algn="ctr" eaLnBrk="0" hangingPunct="0"/>
            <a:r>
              <a:rPr lang="en-US"/>
              <a:t>Execute/Mem</a:t>
            </a:r>
          </a:p>
        </p:txBody>
      </p:sp>
      <p:sp>
        <p:nvSpPr>
          <p:cNvPr id="231433" name="Rectangle 9"/>
          <p:cNvSpPr>
            <a:spLocks noChangeArrowheads="1"/>
          </p:cNvSpPr>
          <p:nvPr/>
        </p:nvSpPr>
        <p:spPr bwMode="auto">
          <a:xfrm>
            <a:off x="609600" y="5464175"/>
            <a:ext cx="2438400" cy="381000"/>
          </a:xfrm>
          <a:prstGeom prst="rect">
            <a:avLst/>
          </a:prstGeom>
          <a:solidFill>
            <a:schemeClr val="accent4">
              <a:lumMod val="60000"/>
              <a:lumOff val="40000"/>
            </a:schemeClr>
          </a:solidFill>
          <a:ln w="28575" algn="ctr">
            <a:solidFill>
              <a:schemeClr val="tx1"/>
            </a:solidFill>
            <a:miter lim="800000"/>
            <a:headEnd/>
            <a:tailEnd/>
          </a:ln>
          <a:effectLst/>
          <a:extLst/>
        </p:spPr>
        <p:txBody>
          <a:bodyPr wrap="none" anchor="ctr"/>
          <a:lstStyle/>
          <a:p>
            <a:pPr algn="ctr" eaLnBrk="0" hangingPunct="0"/>
            <a:r>
              <a:rPr lang="en-US"/>
              <a:t>WB</a:t>
            </a:r>
          </a:p>
        </p:txBody>
      </p:sp>
      <p:sp>
        <p:nvSpPr>
          <p:cNvPr id="231434" name="Rectangle 10"/>
          <p:cNvSpPr>
            <a:spLocks noChangeArrowheads="1"/>
          </p:cNvSpPr>
          <p:nvPr/>
        </p:nvSpPr>
        <p:spPr bwMode="auto">
          <a:xfrm>
            <a:off x="609600" y="6172200"/>
            <a:ext cx="2438400" cy="381000"/>
          </a:xfrm>
          <a:prstGeom prst="rect">
            <a:avLst/>
          </a:prstGeom>
          <a:solidFill>
            <a:schemeClr val="bg1"/>
          </a:solidFill>
          <a:ln w="2857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solidFill>
                  <a:srgbClr val="C0C0C0"/>
                </a:solidFill>
              </a:rPr>
              <a:t>Retire</a:t>
            </a:r>
          </a:p>
        </p:txBody>
      </p:sp>
      <p:sp>
        <p:nvSpPr>
          <p:cNvPr id="231435" name="Rectangle 11"/>
          <p:cNvSpPr>
            <a:spLocks noChangeArrowheads="1"/>
          </p:cNvSpPr>
          <p:nvPr/>
        </p:nvSpPr>
        <p:spPr bwMode="auto">
          <a:xfrm>
            <a:off x="33528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31436" name="Rectangle 12"/>
          <p:cNvSpPr>
            <a:spLocks noChangeArrowheads="1"/>
          </p:cNvSpPr>
          <p:nvPr/>
        </p:nvSpPr>
        <p:spPr bwMode="auto">
          <a:xfrm>
            <a:off x="3352800" y="3341688"/>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Physical registers</a:t>
            </a:r>
          </a:p>
        </p:txBody>
      </p:sp>
      <p:sp>
        <p:nvSpPr>
          <p:cNvPr id="231437" name="Rectangle 13"/>
          <p:cNvSpPr>
            <a:spLocks noChangeArrowheads="1"/>
          </p:cNvSpPr>
          <p:nvPr/>
        </p:nvSpPr>
        <p:spPr bwMode="auto">
          <a:xfrm>
            <a:off x="60960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Arch registers</a:t>
            </a:r>
          </a:p>
        </p:txBody>
      </p:sp>
      <p:sp>
        <p:nvSpPr>
          <p:cNvPr id="231438" name="Rectangle 14"/>
          <p:cNvSpPr>
            <a:spLocks noChangeArrowheads="1"/>
          </p:cNvSpPr>
          <p:nvPr/>
        </p:nvSpPr>
        <p:spPr bwMode="auto">
          <a:xfrm>
            <a:off x="6096000" y="3711575"/>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LSQ</a:t>
            </a:r>
          </a:p>
        </p:txBody>
      </p:sp>
      <p:sp>
        <p:nvSpPr>
          <p:cNvPr id="231439" name="Rectangle 15"/>
          <p:cNvSpPr>
            <a:spLocks noChangeArrowheads="1"/>
          </p:cNvSpPr>
          <p:nvPr/>
        </p:nvSpPr>
        <p:spPr bwMode="auto">
          <a:xfrm>
            <a:off x="3352800" y="4049713"/>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Reservation stations</a:t>
            </a:r>
          </a:p>
        </p:txBody>
      </p:sp>
      <p:cxnSp>
        <p:nvCxnSpPr>
          <p:cNvPr id="231440" name="AutoShape 16"/>
          <p:cNvCxnSpPr>
            <a:cxnSpLocks noChangeShapeType="1"/>
            <a:stCxn id="231437" idx="2"/>
            <a:endCxn id="231436" idx="0"/>
          </p:cNvCxnSpPr>
          <p:nvPr/>
        </p:nvCxnSpPr>
        <p:spPr bwMode="auto">
          <a:xfrm rot="5400000">
            <a:off x="5946775" y="1806575"/>
            <a:ext cx="298450" cy="2743200"/>
          </a:xfrm>
          <a:prstGeom prst="curvedConnector3">
            <a:avLst>
              <a:gd name="adj1" fmla="val 50000"/>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41" name="AutoShape 17"/>
          <p:cNvCxnSpPr>
            <a:cxnSpLocks noChangeShapeType="1"/>
            <a:stCxn id="231436" idx="2"/>
            <a:endCxn id="231439" idx="0"/>
          </p:cNvCxnSpPr>
          <p:nvPr/>
        </p:nvCxnSpPr>
        <p:spPr bwMode="auto">
          <a:xfrm rot="5400000">
            <a:off x="4575175" y="388620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42" name="AutoShape 18"/>
          <p:cNvCxnSpPr>
            <a:cxnSpLocks noChangeShapeType="1"/>
            <a:stCxn id="231432" idx="3"/>
            <a:endCxn id="231439" idx="2"/>
          </p:cNvCxnSpPr>
          <p:nvPr/>
        </p:nvCxnSpPr>
        <p:spPr bwMode="auto">
          <a:xfrm flipV="1">
            <a:off x="3062288" y="4445000"/>
            <a:ext cx="1662112" cy="501650"/>
          </a:xfrm>
          <a:prstGeom prst="curvedConnector2">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43" name="AutoShape 19"/>
          <p:cNvCxnSpPr>
            <a:cxnSpLocks noChangeShapeType="1"/>
            <a:stCxn id="231432" idx="3"/>
            <a:endCxn id="231438" idx="2"/>
          </p:cNvCxnSpPr>
          <p:nvPr/>
        </p:nvCxnSpPr>
        <p:spPr bwMode="auto">
          <a:xfrm flipV="1">
            <a:off x="3062288" y="4106863"/>
            <a:ext cx="4405312" cy="839787"/>
          </a:xfrm>
          <a:prstGeom prst="curvedConnector2">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44" name="AutoShape 20"/>
          <p:cNvCxnSpPr>
            <a:cxnSpLocks noChangeShapeType="1"/>
            <a:stCxn id="231432" idx="2"/>
            <a:endCxn id="231432" idx="1"/>
          </p:cNvCxnSpPr>
          <p:nvPr/>
        </p:nvCxnSpPr>
        <p:spPr bwMode="auto">
          <a:xfrm rot="16200000" flipV="1">
            <a:off x="1109663" y="4432300"/>
            <a:ext cx="204788" cy="1233487"/>
          </a:xfrm>
          <a:prstGeom prst="curvedConnector4">
            <a:avLst>
              <a:gd name="adj1" fmla="val -104653"/>
              <a:gd name="adj2" fmla="val 117375"/>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45" name="AutoShape 21"/>
          <p:cNvCxnSpPr>
            <a:cxnSpLocks noChangeShapeType="1"/>
            <a:stCxn id="231427" idx="2"/>
            <a:endCxn id="231428"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46" name="AutoShape 22"/>
          <p:cNvCxnSpPr>
            <a:cxnSpLocks noChangeShapeType="1"/>
            <a:stCxn id="231428" idx="2"/>
            <a:endCxn id="231429"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47" name="AutoShape 23"/>
          <p:cNvCxnSpPr>
            <a:cxnSpLocks noChangeShapeType="1"/>
            <a:stCxn id="231429" idx="2"/>
            <a:endCxn id="231430" idx="0"/>
          </p:cNvCxnSpPr>
          <p:nvPr/>
        </p:nvCxnSpPr>
        <p:spPr bwMode="auto">
          <a:xfrm rot="5400000">
            <a:off x="1679575" y="3178175"/>
            <a:ext cx="298450" cy="0"/>
          </a:xfrm>
          <a:prstGeom prst="straightConnector1">
            <a:avLst/>
          </a:prstGeom>
          <a:noFill/>
          <a:ln w="38100">
            <a:solidFill>
              <a:schemeClr val="tx1"/>
            </a:solidFill>
            <a:round/>
            <a:headEnd/>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48" name="AutoShape 24"/>
          <p:cNvCxnSpPr>
            <a:cxnSpLocks noChangeShapeType="1"/>
            <a:stCxn id="231429" idx="3"/>
            <a:endCxn id="231435" idx="1"/>
          </p:cNvCxnSpPr>
          <p:nvPr/>
        </p:nvCxnSpPr>
        <p:spPr bwMode="auto">
          <a:xfrm>
            <a:off x="3062288" y="2824163"/>
            <a:ext cx="276225"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49" name="AutoShape 25"/>
          <p:cNvCxnSpPr>
            <a:cxnSpLocks noChangeShapeType="1"/>
            <a:stCxn id="231430" idx="3"/>
            <a:endCxn id="231436" idx="1"/>
          </p:cNvCxnSpPr>
          <p:nvPr/>
        </p:nvCxnSpPr>
        <p:spPr bwMode="auto">
          <a:xfrm>
            <a:off x="3062288" y="3532188"/>
            <a:ext cx="276225"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50" name="AutoShape 26"/>
          <p:cNvCxnSpPr>
            <a:cxnSpLocks noChangeShapeType="1"/>
            <a:stCxn id="231431" idx="3"/>
            <a:endCxn id="231439" idx="1"/>
          </p:cNvCxnSpPr>
          <p:nvPr/>
        </p:nvCxnSpPr>
        <p:spPr bwMode="auto">
          <a:xfrm>
            <a:off x="3062288" y="4238625"/>
            <a:ext cx="276225" cy="1588"/>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51" name="AutoShape 27"/>
          <p:cNvCxnSpPr>
            <a:cxnSpLocks noChangeShapeType="1"/>
            <a:stCxn id="231432" idx="2"/>
            <a:endCxn id="231433" idx="0"/>
          </p:cNvCxnSpPr>
          <p:nvPr/>
        </p:nvCxnSpPr>
        <p:spPr bwMode="auto">
          <a:xfrm rot="5400000">
            <a:off x="1679575" y="5300663"/>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52" name="AutoShape 28"/>
          <p:cNvCxnSpPr>
            <a:cxnSpLocks noChangeShapeType="1"/>
            <a:stCxn id="231433" idx="2"/>
            <a:endCxn id="231434" idx="0"/>
          </p:cNvCxnSpPr>
          <p:nvPr/>
        </p:nvCxnSpPr>
        <p:spPr bwMode="auto">
          <a:xfrm rot="5400000">
            <a:off x="1679575" y="6008688"/>
            <a:ext cx="298450" cy="0"/>
          </a:xfrm>
          <a:prstGeom prst="straightConnector1">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53" name="AutoShape 29"/>
          <p:cNvCxnSpPr>
            <a:cxnSpLocks noChangeShapeType="1"/>
            <a:stCxn id="231433" idx="3"/>
            <a:endCxn id="231436" idx="1"/>
          </p:cNvCxnSpPr>
          <p:nvPr/>
        </p:nvCxnSpPr>
        <p:spPr bwMode="auto">
          <a:xfrm flipV="1">
            <a:off x="3062288" y="3532188"/>
            <a:ext cx="276225" cy="2122487"/>
          </a:xfrm>
          <a:prstGeom prst="curvedConnector3">
            <a:avLst>
              <a:gd name="adj1" fmla="val 72986"/>
            </a:avLst>
          </a:prstGeom>
          <a:noFill/>
          <a:ln w="19050">
            <a:solidFill>
              <a:srgbClr val="CC330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54" name="AutoShape 30"/>
          <p:cNvCxnSpPr>
            <a:cxnSpLocks noChangeShapeType="1"/>
            <a:stCxn id="231434" idx="3"/>
            <a:endCxn id="231437" idx="2"/>
          </p:cNvCxnSpPr>
          <p:nvPr/>
        </p:nvCxnSpPr>
        <p:spPr bwMode="auto">
          <a:xfrm flipV="1">
            <a:off x="3062288" y="3028950"/>
            <a:ext cx="44053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55" name="AutoShape 31"/>
          <p:cNvCxnSpPr>
            <a:cxnSpLocks noChangeShapeType="1"/>
            <a:stCxn id="231430" idx="2"/>
            <a:endCxn id="231431" idx="0"/>
          </p:cNvCxnSpPr>
          <p:nvPr/>
        </p:nvCxnSpPr>
        <p:spPr bwMode="auto">
          <a:xfrm rot="5400000">
            <a:off x="1680368" y="3885407"/>
            <a:ext cx="296863"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56" name="AutoShape 32"/>
          <p:cNvCxnSpPr>
            <a:cxnSpLocks noChangeShapeType="1"/>
            <a:stCxn id="231431" idx="2"/>
            <a:endCxn id="231432" idx="0"/>
          </p:cNvCxnSpPr>
          <p:nvPr/>
        </p:nvCxnSpPr>
        <p:spPr bwMode="auto">
          <a:xfrm rot="5400000">
            <a:off x="1679575" y="4592638"/>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57" name="AutoShape 33"/>
          <p:cNvCxnSpPr>
            <a:cxnSpLocks noChangeShapeType="1"/>
            <a:stCxn id="231434" idx="1"/>
            <a:endCxn id="231430" idx="1"/>
          </p:cNvCxnSpPr>
          <p:nvPr/>
        </p:nvCxnSpPr>
        <p:spPr bwMode="auto">
          <a:xfrm rot="10800000" flipH="1">
            <a:off x="595313" y="3532188"/>
            <a:ext cx="1587" cy="2830512"/>
          </a:xfrm>
          <a:prstGeom prst="curvedConnector3">
            <a:avLst>
              <a:gd name="adj1" fmla="val -29800000"/>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458" name="AutoShape 34"/>
          <p:cNvCxnSpPr>
            <a:cxnSpLocks noChangeShapeType="1"/>
          </p:cNvCxnSpPr>
          <p:nvPr/>
        </p:nvCxnSpPr>
        <p:spPr bwMode="auto">
          <a:xfrm flipV="1">
            <a:off x="3062288" y="3028950"/>
            <a:ext cx="1662112" cy="3333750"/>
          </a:xfrm>
          <a:prstGeom prst="curvedConnector2">
            <a:avLst/>
          </a:prstGeom>
          <a:noFill/>
          <a:ln w="19050">
            <a:solidFill>
              <a:srgbClr val="C0C0C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7507649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34</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33475" name="Rectangle 3"/>
          <p:cNvSpPr>
            <a:spLocks noChangeArrowheads="1"/>
          </p:cNvSpPr>
          <p:nvPr/>
        </p:nvSpPr>
        <p:spPr bwMode="auto">
          <a:xfrm>
            <a:off x="609600" y="1219200"/>
            <a:ext cx="2438400" cy="381000"/>
          </a:xfrm>
          <a:prstGeom prst="rect">
            <a:avLst/>
          </a:prstGeom>
          <a:solidFill>
            <a:schemeClr val="tx1">
              <a:lumMod val="10000"/>
              <a:lumOff val="90000"/>
            </a:schemeClr>
          </a:solidFill>
          <a:ln w="28575" algn="ctr">
            <a:solidFill>
              <a:schemeClr val="tx1"/>
            </a:solidFill>
            <a:miter lim="800000"/>
            <a:headEnd/>
            <a:tailEnd/>
          </a:ln>
          <a:effectLst/>
          <a:extLst/>
        </p:spPr>
        <p:txBody>
          <a:bodyPr wrap="none" anchor="ctr"/>
          <a:lstStyle/>
          <a:p>
            <a:pPr algn="ctr" eaLnBrk="0" hangingPunct="0"/>
            <a:r>
              <a:rPr lang="en-US"/>
              <a:t>Fetch</a:t>
            </a:r>
          </a:p>
        </p:txBody>
      </p:sp>
      <p:sp>
        <p:nvSpPr>
          <p:cNvPr id="233476" name="Rectangle 4"/>
          <p:cNvSpPr>
            <a:spLocks noChangeArrowheads="1"/>
          </p:cNvSpPr>
          <p:nvPr/>
        </p:nvSpPr>
        <p:spPr bwMode="auto">
          <a:xfrm>
            <a:off x="609600" y="1925638"/>
            <a:ext cx="2438400" cy="381000"/>
          </a:xfrm>
          <a:prstGeom prst="rect">
            <a:avLst/>
          </a:prstGeom>
          <a:solidFill>
            <a:schemeClr val="bg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Decode</a:t>
            </a:r>
          </a:p>
        </p:txBody>
      </p:sp>
      <p:sp>
        <p:nvSpPr>
          <p:cNvPr id="233477" name="Rectangle 5"/>
          <p:cNvSpPr>
            <a:spLocks noChangeArrowheads="1"/>
          </p:cNvSpPr>
          <p:nvPr/>
        </p:nvSpPr>
        <p:spPr bwMode="auto">
          <a:xfrm>
            <a:off x="609600" y="2633663"/>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Rename</a:t>
            </a:r>
          </a:p>
        </p:txBody>
      </p:sp>
      <p:sp>
        <p:nvSpPr>
          <p:cNvPr id="233478" name="Rectangle 6"/>
          <p:cNvSpPr>
            <a:spLocks noChangeArrowheads="1"/>
          </p:cNvSpPr>
          <p:nvPr/>
        </p:nvSpPr>
        <p:spPr bwMode="auto">
          <a:xfrm>
            <a:off x="609600" y="3341688"/>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ROB</a:t>
            </a:r>
          </a:p>
        </p:txBody>
      </p:sp>
      <p:sp>
        <p:nvSpPr>
          <p:cNvPr id="233479" name="Rectangle 7"/>
          <p:cNvSpPr>
            <a:spLocks noChangeArrowheads="1"/>
          </p:cNvSpPr>
          <p:nvPr/>
        </p:nvSpPr>
        <p:spPr bwMode="auto">
          <a:xfrm>
            <a:off x="609600" y="4048125"/>
            <a:ext cx="2438400" cy="381000"/>
          </a:xfrm>
          <a:prstGeom prst="rect">
            <a:avLst/>
          </a:prstGeom>
          <a:solidFill>
            <a:schemeClr val="accent2">
              <a:lumMod val="20000"/>
              <a:lumOff val="80000"/>
            </a:schemeClr>
          </a:solidFill>
          <a:ln w="28575" algn="ctr">
            <a:solidFill>
              <a:schemeClr val="tx1"/>
            </a:solidFill>
            <a:miter lim="800000"/>
            <a:headEnd/>
            <a:tailEnd/>
          </a:ln>
          <a:effectLst/>
          <a:extLst/>
        </p:spPr>
        <p:txBody>
          <a:bodyPr wrap="none" anchor="ctr"/>
          <a:lstStyle/>
          <a:p>
            <a:pPr algn="ctr" eaLnBrk="0" hangingPunct="0"/>
            <a:r>
              <a:rPr lang="en-US"/>
              <a:t>RS</a:t>
            </a:r>
          </a:p>
        </p:txBody>
      </p:sp>
      <p:sp>
        <p:nvSpPr>
          <p:cNvPr id="233480" name="Rectangle 8"/>
          <p:cNvSpPr>
            <a:spLocks noChangeArrowheads="1"/>
          </p:cNvSpPr>
          <p:nvPr/>
        </p:nvSpPr>
        <p:spPr bwMode="auto">
          <a:xfrm>
            <a:off x="609600" y="4756150"/>
            <a:ext cx="2438400" cy="381000"/>
          </a:xfrm>
          <a:prstGeom prst="rect">
            <a:avLst/>
          </a:prstGeom>
          <a:solidFill>
            <a:schemeClr val="accent6">
              <a:lumMod val="40000"/>
              <a:lumOff val="60000"/>
            </a:schemeClr>
          </a:solidFill>
          <a:ln w="28575" algn="ctr">
            <a:solidFill>
              <a:schemeClr val="tx1"/>
            </a:solidFill>
            <a:miter lim="800000"/>
            <a:headEnd/>
            <a:tailEnd/>
          </a:ln>
          <a:effectLst/>
          <a:extLst/>
        </p:spPr>
        <p:txBody>
          <a:bodyPr wrap="none" anchor="ctr"/>
          <a:lstStyle/>
          <a:p>
            <a:pPr algn="ctr" eaLnBrk="0" hangingPunct="0"/>
            <a:r>
              <a:rPr lang="en-US" dirty="0"/>
              <a:t>Execute/Mem</a:t>
            </a:r>
          </a:p>
        </p:txBody>
      </p:sp>
      <p:sp>
        <p:nvSpPr>
          <p:cNvPr id="233481" name="Rectangle 9"/>
          <p:cNvSpPr>
            <a:spLocks noChangeArrowheads="1"/>
          </p:cNvSpPr>
          <p:nvPr/>
        </p:nvSpPr>
        <p:spPr bwMode="auto">
          <a:xfrm>
            <a:off x="609600" y="5464175"/>
            <a:ext cx="2438400" cy="381000"/>
          </a:xfrm>
          <a:prstGeom prst="rect">
            <a:avLst/>
          </a:prstGeom>
          <a:solidFill>
            <a:schemeClr val="accent4">
              <a:lumMod val="60000"/>
              <a:lumOff val="40000"/>
            </a:schemeClr>
          </a:solidFill>
          <a:ln w="28575" algn="ctr">
            <a:solidFill>
              <a:schemeClr val="tx1"/>
            </a:solidFill>
            <a:miter lim="800000"/>
            <a:headEnd/>
            <a:tailEnd/>
          </a:ln>
          <a:effectLst/>
          <a:extLst/>
        </p:spPr>
        <p:txBody>
          <a:bodyPr wrap="none" anchor="ctr"/>
          <a:lstStyle/>
          <a:p>
            <a:pPr algn="ctr" eaLnBrk="0" hangingPunct="0"/>
            <a:r>
              <a:rPr lang="en-US"/>
              <a:t>WB</a:t>
            </a:r>
          </a:p>
        </p:txBody>
      </p:sp>
      <p:sp>
        <p:nvSpPr>
          <p:cNvPr id="233482" name="Rectangle 10"/>
          <p:cNvSpPr>
            <a:spLocks noChangeArrowheads="1"/>
          </p:cNvSpPr>
          <p:nvPr/>
        </p:nvSpPr>
        <p:spPr bwMode="auto">
          <a:xfrm>
            <a:off x="609600" y="6172200"/>
            <a:ext cx="2438400" cy="381000"/>
          </a:xfrm>
          <a:prstGeom prst="rect">
            <a:avLst/>
          </a:prstGeom>
          <a:solidFill>
            <a:srgbClr val="7030A0"/>
          </a:solidFill>
          <a:ln w="28575" algn="ctr">
            <a:solidFill>
              <a:schemeClr val="tx1"/>
            </a:solidFill>
            <a:miter lim="800000"/>
            <a:headEnd/>
            <a:tailEnd/>
          </a:ln>
          <a:effectLst/>
          <a:extLst/>
        </p:spPr>
        <p:txBody>
          <a:bodyPr wrap="none" anchor="ctr"/>
          <a:lstStyle/>
          <a:p>
            <a:pPr algn="ctr" eaLnBrk="0" hangingPunct="0"/>
            <a:r>
              <a:rPr lang="en-US">
                <a:solidFill>
                  <a:schemeClr val="bg2">
                    <a:lumMod val="20000"/>
                    <a:lumOff val="80000"/>
                  </a:schemeClr>
                </a:solidFill>
              </a:rPr>
              <a:t>Retire</a:t>
            </a:r>
          </a:p>
        </p:txBody>
      </p:sp>
      <p:sp>
        <p:nvSpPr>
          <p:cNvPr id="233483" name="Rectangle 11"/>
          <p:cNvSpPr>
            <a:spLocks noChangeArrowheads="1"/>
          </p:cNvSpPr>
          <p:nvPr/>
        </p:nvSpPr>
        <p:spPr bwMode="auto">
          <a:xfrm>
            <a:off x="33528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33484" name="Rectangle 12"/>
          <p:cNvSpPr>
            <a:spLocks noChangeArrowheads="1"/>
          </p:cNvSpPr>
          <p:nvPr/>
        </p:nvSpPr>
        <p:spPr bwMode="auto">
          <a:xfrm>
            <a:off x="3352800" y="3341688"/>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Physical registers</a:t>
            </a:r>
          </a:p>
        </p:txBody>
      </p:sp>
      <p:sp>
        <p:nvSpPr>
          <p:cNvPr id="233485" name="Rectangle 13"/>
          <p:cNvSpPr>
            <a:spLocks noChangeArrowheads="1"/>
          </p:cNvSpPr>
          <p:nvPr/>
        </p:nvSpPr>
        <p:spPr bwMode="auto">
          <a:xfrm>
            <a:off x="60960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Arch registers</a:t>
            </a:r>
          </a:p>
        </p:txBody>
      </p:sp>
      <p:sp>
        <p:nvSpPr>
          <p:cNvPr id="233486" name="Rectangle 14"/>
          <p:cNvSpPr>
            <a:spLocks noChangeArrowheads="1"/>
          </p:cNvSpPr>
          <p:nvPr/>
        </p:nvSpPr>
        <p:spPr bwMode="auto">
          <a:xfrm>
            <a:off x="6096000" y="3711575"/>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LSQ</a:t>
            </a:r>
          </a:p>
        </p:txBody>
      </p:sp>
      <p:sp>
        <p:nvSpPr>
          <p:cNvPr id="233487" name="Rectangle 15"/>
          <p:cNvSpPr>
            <a:spLocks noChangeArrowheads="1"/>
          </p:cNvSpPr>
          <p:nvPr/>
        </p:nvSpPr>
        <p:spPr bwMode="auto">
          <a:xfrm>
            <a:off x="3352800" y="4049713"/>
            <a:ext cx="27432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Reservation stations</a:t>
            </a:r>
          </a:p>
        </p:txBody>
      </p:sp>
      <p:cxnSp>
        <p:nvCxnSpPr>
          <p:cNvPr id="233488" name="AutoShape 16"/>
          <p:cNvCxnSpPr>
            <a:cxnSpLocks noChangeShapeType="1"/>
            <a:stCxn id="233485" idx="2"/>
            <a:endCxn id="233484" idx="0"/>
          </p:cNvCxnSpPr>
          <p:nvPr/>
        </p:nvCxnSpPr>
        <p:spPr bwMode="auto">
          <a:xfrm rot="5400000">
            <a:off x="5946775" y="1806575"/>
            <a:ext cx="298450" cy="2743200"/>
          </a:xfrm>
          <a:prstGeom prst="curvedConnector3">
            <a:avLst>
              <a:gd name="adj1" fmla="val 50000"/>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489" name="AutoShape 17"/>
          <p:cNvCxnSpPr>
            <a:cxnSpLocks noChangeShapeType="1"/>
            <a:stCxn id="233484" idx="2"/>
            <a:endCxn id="233487" idx="0"/>
          </p:cNvCxnSpPr>
          <p:nvPr/>
        </p:nvCxnSpPr>
        <p:spPr bwMode="auto">
          <a:xfrm rot="5400000">
            <a:off x="4575175" y="388620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490" name="AutoShape 18"/>
          <p:cNvCxnSpPr>
            <a:cxnSpLocks noChangeShapeType="1"/>
            <a:stCxn id="233480" idx="3"/>
            <a:endCxn id="233487" idx="2"/>
          </p:cNvCxnSpPr>
          <p:nvPr/>
        </p:nvCxnSpPr>
        <p:spPr bwMode="auto">
          <a:xfrm flipV="1">
            <a:off x="3062288" y="4445000"/>
            <a:ext cx="1662112" cy="501650"/>
          </a:xfrm>
          <a:prstGeom prst="curvedConnector2">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491" name="AutoShape 19"/>
          <p:cNvCxnSpPr>
            <a:cxnSpLocks noChangeShapeType="1"/>
            <a:stCxn id="233480" idx="3"/>
            <a:endCxn id="233486" idx="2"/>
          </p:cNvCxnSpPr>
          <p:nvPr/>
        </p:nvCxnSpPr>
        <p:spPr bwMode="auto">
          <a:xfrm flipV="1">
            <a:off x="3062288" y="4106863"/>
            <a:ext cx="4405312" cy="839787"/>
          </a:xfrm>
          <a:prstGeom prst="curvedConnector2">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492" name="AutoShape 20"/>
          <p:cNvCxnSpPr>
            <a:cxnSpLocks noChangeShapeType="1"/>
            <a:stCxn id="233480" idx="2"/>
            <a:endCxn id="233480" idx="1"/>
          </p:cNvCxnSpPr>
          <p:nvPr/>
        </p:nvCxnSpPr>
        <p:spPr bwMode="auto">
          <a:xfrm rot="16200000" flipV="1">
            <a:off x="1109663" y="4432300"/>
            <a:ext cx="204788" cy="1233487"/>
          </a:xfrm>
          <a:prstGeom prst="curvedConnector4">
            <a:avLst>
              <a:gd name="adj1" fmla="val -104653"/>
              <a:gd name="adj2" fmla="val 117375"/>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493" name="AutoShape 21"/>
          <p:cNvCxnSpPr>
            <a:cxnSpLocks noChangeShapeType="1"/>
            <a:stCxn id="233475" idx="2"/>
            <a:endCxn id="233476"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494" name="AutoShape 22"/>
          <p:cNvCxnSpPr>
            <a:cxnSpLocks noChangeShapeType="1"/>
            <a:stCxn id="233476" idx="2"/>
            <a:endCxn id="233477"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495" name="AutoShape 23"/>
          <p:cNvCxnSpPr>
            <a:cxnSpLocks noChangeShapeType="1"/>
            <a:stCxn id="233477" idx="2"/>
            <a:endCxn id="233478" idx="0"/>
          </p:cNvCxnSpPr>
          <p:nvPr/>
        </p:nvCxnSpPr>
        <p:spPr bwMode="auto">
          <a:xfrm rot="5400000">
            <a:off x="1679575" y="3178175"/>
            <a:ext cx="298450" cy="0"/>
          </a:xfrm>
          <a:prstGeom prst="straightConnector1">
            <a:avLst/>
          </a:prstGeom>
          <a:noFill/>
          <a:ln w="38100">
            <a:solidFill>
              <a:schemeClr val="tx1"/>
            </a:solidFill>
            <a:round/>
            <a:headEnd/>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496" name="AutoShape 24"/>
          <p:cNvCxnSpPr>
            <a:cxnSpLocks noChangeShapeType="1"/>
            <a:stCxn id="233477" idx="3"/>
            <a:endCxn id="233483" idx="1"/>
          </p:cNvCxnSpPr>
          <p:nvPr/>
        </p:nvCxnSpPr>
        <p:spPr bwMode="auto">
          <a:xfrm>
            <a:off x="3062288" y="2824163"/>
            <a:ext cx="276225"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497" name="AutoShape 25"/>
          <p:cNvCxnSpPr>
            <a:cxnSpLocks noChangeShapeType="1"/>
            <a:stCxn id="233478" idx="3"/>
            <a:endCxn id="233484" idx="1"/>
          </p:cNvCxnSpPr>
          <p:nvPr/>
        </p:nvCxnSpPr>
        <p:spPr bwMode="auto">
          <a:xfrm>
            <a:off x="3062288" y="3532188"/>
            <a:ext cx="276225"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498" name="AutoShape 26"/>
          <p:cNvCxnSpPr>
            <a:cxnSpLocks noChangeShapeType="1"/>
            <a:stCxn id="233479" idx="3"/>
            <a:endCxn id="233487" idx="1"/>
          </p:cNvCxnSpPr>
          <p:nvPr/>
        </p:nvCxnSpPr>
        <p:spPr bwMode="auto">
          <a:xfrm>
            <a:off x="3062288" y="4238625"/>
            <a:ext cx="276225" cy="1588"/>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499" name="AutoShape 27"/>
          <p:cNvCxnSpPr>
            <a:cxnSpLocks noChangeShapeType="1"/>
            <a:stCxn id="233480" idx="2"/>
            <a:endCxn id="233481" idx="0"/>
          </p:cNvCxnSpPr>
          <p:nvPr/>
        </p:nvCxnSpPr>
        <p:spPr bwMode="auto">
          <a:xfrm rot="5400000">
            <a:off x="1679575" y="5300663"/>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500" name="AutoShape 28"/>
          <p:cNvCxnSpPr>
            <a:cxnSpLocks noChangeShapeType="1"/>
            <a:stCxn id="233481" idx="2"/>
            <a:endCxn id="233482" idx="0"/>
          </p:cNvCxnSpPr>
          <p:nvPr/>
        </p:nvCxnSpPr>
        <p:spPr bwMode="auto">
          <a:xfrm rot="5400000">
            <a:off x="1679575" y="6008688"/>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501" name="AutoShape 29"/>
          <p:cNvCxnSpPr>
            <a:cxnSpLocks noChangeShapeType="1"/>
            <a:stCxn id="233481" idx="3"/>
            <a:endCxn id="233484" idx="1"/>
          </p:cNvCxnSpPr>
          <p:nvPr/>
        </p:nvCxnSpPr>
        <p:spPr bwMode="auto">
          <a:xfrm flipV="1">
            <a:off x="3062288" y="3532188"/>
            <a:ext cx="276225" cy="2122487"/>
          </a:xfrm>
          <a:prstGeom prst="curvedConnector3">
            <a:avLst>
              <a:gd name="adj1" fmla="val 72986"/>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502" name="AutoShape 30"/>
          <p:cNvCxnSpPr>
            <a:cxnSpLocks noChangeShapeType="1"/>
            <a:stCxn id="233482" idx="3"/>
            <a:endCxn id="233485" idx="2"/>
          </p:cNvCxnSpPr>
          <p:nvPr/>
        </p:nvCxnSpPr>
        <p:spPr bwMode="auto">
          <a:xfrm flipV="1">
            <a:off x="3062288" y="3028950"/>
            <a:ext cx="4405312" cy="3333750"/>
          </a:xfrm>
          <a:prstGeom prst="curvedConnector2">
            <a:avLst/>
          </a:prstGeom>
          <a:noFill/>
          <a:ln w="28575">
            <a:solidFill>
              <a:srgbClr val="CC330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503" name="AutoShape 31"/>
          <p:cNvCxnSpPr>
            <a:cxnSpLocks noChangeShapeType="1"/>
            <a:stCxn id="233478" idx="2"/>
            <a:endCxn id="233479" idx="0"/>
          </p:cNvCxnSpPr>
          <p:nvPr/>
        </p:nvCxnSpPr>
        <p:spPr bwMode="auto">
          <a:xfrm rot="5400000">
            <a:off x="1680368" y="3885407"/>
            <a:ext cx="296863"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504" name="AutoShape 32"/>
          <p:cNvCxnSpPr>
            <a:cxnSpLocks noChangeShapeType="1"/>
            <a:stCxn id="233479" idx="2"/>
            <a:endCxn id="233480" idx="0"/>
          </p:cNvCxnSpPr>
          <p:nvPr/>
        </p:nvCxnSpPr>
        <p:spPr bwMode="auto">
          <a:xfrm rot="5400000">
            <a:off x="1679575" y="4592638"/>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505" name="AutoShape 33"/>
          <p:cNvCxnSpPr>
            <a:cxnSpLocks noChangeShapeType="1"/>
            <a:stCxn id="233482" idx="1"/>
            <a:endCxn id="233478" idx="1"/>
          </p:cNvCxnSpPr>
          <p:nvPr/>
        </p:nvCxnSpPr>
        <p:spPr bwMode="auto">
          <a:xfrm rot="10800000" flipH="1">
            <a:off x="595313" y="3532188"/>
            <a:ext cx="1587" cy="2830512"/>
          </a:xfrm>
          <a:prstGeom prst="curvedConnector3">
            <a:avLst>
              <a:gd name="adj1" fmla="val -29800000"/>
            </a:avLst>
          </a:prstGeom>
          <a:noFill/>
          <a:ln w="28575">
            <a:solidFill>
              <a:srgbClr val="CC330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506" name="AutoShape 34"/>
          <p:cNvCxnSpPr>
            <a:cxnSpLocks noChangeShapeType="1"/>
            <a:stCxn id="233482" idx="3"/>
            <a:endCxn id="233483" idx="2"/>
          </p:cNvCxnSpPr>
          <p:nvPr/>
        </p:nvCxnSpPr>
        <p:spPr bwMode="auto">
          <a:xfrm flipV="1">
            <a:off x="3062288" y="3028950"/>
            <a:ext cx="1662112" cy="3333750"/>
          </a:xfrm>
          <a:prstGeom prst="curvedConnector2">
            <a:avLst/>
          </a:prstGeom>
          <a:noFill/>
          <a:ln w="28575">
            <a:solidFill>
              <a:srgbClr val="CC3300"/>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9006304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p:txBody>
          <a:bodyPr/>
          <a:lstStyle/>
          <a:p>
            <a:r>
              <a:rPr lang="en-US" dirty="0"/>
              <a:t>Putting it all together (one option)</a:t>
            </a:r>
          </a:p>
        </p:txBody>
      </p:sp>
      <p:sp>
        <p:nvSpPr>
          <p:cNvPr id="2" name="Slide Number Placeholder 1"/>
          <p:cNvSpPr>
            <a:spLocks noGrp="1"/>
          </p:cNvSpPr>
          <p:nvPr>
            <p:ph type="sldNum" idx="12"/>
          </p:nvPr>
        </p:nvSpPr>
        <p:spPr/>
        <p:txBody>
          <a:bodyPr/>
          <a:lstStyle/>
          <a:p>
            <a:fld id="{BFB36943-051A-49EF-9433-35C0F77FD56D}" type="slidenum">
              <a:rPr lang="en-US" altLang="en-US" smtClean="0"/>
              <a:pPr/>
              <a:t>35</a:t>
            </a:fld>
            <a:endParaRPr lang="en-US" altLang="en-US"/>
          </a:p>
        </p:txBody>
      </p:sp>
      <p:sp>
        <p:nvSpPr>
          <p:cNvPr id="3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35523" name="Rectangle 3"/>
          <p:cNvSpPr>
            <a:spLocks noChangeArrowheads="1"/>
          </p:cNvSpPr>
          <p:nvPr/>
        </p:nvSpPr>
        <p:spPr bwMode="auto">
          <a:xfrm>
            <a:off x="609600" y="1219200"/>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dirty="0"/>
              <a:t>Fetch</a:t>
            </a:r>
          </a:p>
        </p:txBody>
      </p:sp>
      <p:sp>
        <p:nvSpPr>
          <p:cNvPr id="235524" name="Rectangle 4"/>
          <p:cNvSpPr>
            <a:spLocks noChangeArrowheads="1"/>
          </p:cNvSpPr>
          <p:nvPr/>
        </p:nvSpPr>
        <p:spPr bwMode="auto">
          <a:xfrm>
            <a:off x="609600" y="1925638"/>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Decode</a:t>
            </a:r>
          </a:p>
        </p:txBody>
      </p:sp>
      <p:sp>
        <p:nvSpPr>
          <p:cNvPr id="235525" name="Rectangle 5"/>
          <p:cNvSpPr>
            <a:spLocks noChangeArrowheads="1"/>
          </p:cNvSpPr>
          <p:nvPr/>
        </p:nvSpPr>
        <p:spPr bwMode="auto">
          <a:xfrm>
            <a:off x="609600" y="2633663"/>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Rename</a:t>
            </a:r>
          </a:p>
        </p:txBody>
      </p:sp>
      <p:sp>
        <p:nvSpPr>
          <p:cNvPr id="235526" name="Rectangle 6"/>
          <p:cNvSpPr>
            <a:spLocks noChangeArrowheads="1"/>
          </p:cNvSpPr>
          <p:nvPr/>
        </p:nvSpPr>
        <p:spPr bwMode="auto">
          <a:xfrm>
            <a:off x="609600" y="3341688"/>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ROB</a:t>
            </a:r>
          </a:p>
        </p:txBody>
      </p:sp>
      <p:sp>
        <p:nvSpPr>
          <p:cNvPr id="235527" name="Rectangle 7"/>
          <p:cNvSpPr>
            <a:spLocks noChangeArrowheads="1"/>
          </p:cNvSpPr>
          <p:nvPr/>
        </p:nvSpPr>
        <p:spPr bwMode="auto">
          <a:xfrm>
            <a:off x="609600" y="4048125"/>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RS</a:t>
            </a:r>
          </a:p>
        </p:txBody>
      </p:sp>
      <p:sp>
        <p:nvSpPr>
          <p:cNvPr id="235528" name="Rectangle 8"/>
          <p:cNvSpPr>
            <a:spLocks noChangeArrowheads="1"/>
          </p:cNvSpPr>
          <p:nvPr/>
        </p:nvSpPr>
        <p:spPr bwMode="auto">
          <a:xfrm>
            <a:off x="609600" y="4756150"/>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Execute/Mem</a:t>
            </a:r>
          </a:p>
        </p:txBody>
      </p:sp>
      <p:sp>
        <p:nvSpPr>
          <p:cNvPr id="235529" name="Rectangle 9"/>
          <p:cNvSpPr>
            <a:spLocks noChangeArrowheads="1"/>
          </p:cNvSpPr>
          <p:nvPr/>
        </p:nvSpPr>
        <p:spPr bwMode="auto">
          <a:xfrm>
            <a:off x="609600" y="5464175"/>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WB</a:t>
            </a:r>
          </a:p>
        </p:txBody>
      </p:sp>
      <p:sp>
        <p:nvSpPr>
          <p:cNvPr id="235530" name="Rectangle 10"/>
          <p:cNvSpPr>
            <a:spLocks noChangeArrowheads="1"/>
          </p:cNvSpPr>
          <p:nvPr/>
        </p:nvSpPr>
        <p:spPr bwMode="auto">
          <a:xfrm>
            <a:off x="609600" y="6172200"/>
            <a:ext cx="2438400" cy="381000"/>
          </a:xfrm>
          <a:prstGeom prst="rect">
            <a:avLst/>
          </a:prstGeom>
          <a:solidFill>
            <a:schemeClr val="bg1"/>
          </a:solidFill>
          <a:ln w="2857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Retire</a:t>
            </a:r>
          </a:p>
        </p:txBody>
      </p:sp>
      <p:sp>
        <p:nvSpPr>
          <p:cNvPr id="235531" name="Rectangle 11"/>
          <p:cNvSpPr>
            <a:spLocks noChangeArrowheads="1"/>
          </p:cNvSpPr>
          <p:nvPr/>
        </p:nvSpPr>
        <p:spPr bwMode="auto">
          <a:xfrm>
            <a:off x="33528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RAT</a:t>
            </a:r>
          </a:p>
        </p:txBody>
      </p:sp>
      <p:sp>
        <p:nvSpPr>
          <p:cNvPr id="235532" name="Rectangle 12"/>
          <p:cNvSpPr>
            <a:spLocks noChangeArrowheads="1"/>
          </p:cNvSpPr>
          <p:nvPr/>
        </p:nvSpPr>
        <p:spPr bwMode="auto">
          <a:xfrm>
            <a:off x="3352800" y="3341688"/>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Physical registers</a:t>
            </a:r>
          </a:p>
        </p:txBody>
      </p:sp>
      <p:sp>
        <p:nvSpPr>
          <p:cNvPr id="235533" name="Rectangle 13"/>
          <p:cNvSpPr>
            <a:spLocks noChangeArrowheads="1"/>
          </p:cNvSpPr>
          <p:nvPr/>
        </p:nvSpPr>
        <p:spPr bwMode="auto">
          <a:xfrm>
            <a:off x="6096000" y="263366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Arch registers</a:t>
            </a:r>
          </a:p>
        </p:txBody>
      </p:sp>
      <p:sp>
        <p:nvSpPr>
          <p:cNvPr id="235534" name="Rectangle 14"/>
          <p:cNvSpPr>
            <a:spLocks noChangeArrowheads="1"/>
          </p:cNvSpPr>
          <p:nvPr/>
        </p:nvSpPr>
        <p:spPr bwMode="auto">
          <a:xfrm>
            <a:off x="6096000" y="3711575"/>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LSQ</a:t>
            </a:r>
          </a:p>
        </p:txBody>
      </p:sp>
      <p:sp>
        <p:nvSpPr>
          <p:cNvPr id="235535" name="Rectangle 15"/>
          <p:cNvSpPr>
            <a:spLocks noChangeArrowheads="1"/>
          </p:cNvSpPr>
          <p:nvPr/>
        </p:nvSpPr>
        <p:spPr bwMode="auto">
          <a:xfrm>
            <a:off x="3352800" y="4049713"/>
            <a:ext cx="2743200" cy="381000"/>
          </a:xfrm>
          <a:prstGeom prst="rect">
            <a:avLst/>
          </a:prstGeom>
          <a:noFill/>
          <a:ln w="285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lang="en-US"/>
              <a:t>Reservation stations</a:t>
            </a:r>
          </a:p>
        </p:txBody>
      </p:sp>
      <p:cxnSp>
        <p:nvCxnSpPr>
          <p:cNvPr id="235536" name="AutoShape 16"/>
          <p:cNvCxnSpPr>
            <a:cxnSpLocks noChangeShapeType="1"/>
            <a:stCxn id="235533" idx="2"/>
            <a:endCxn id="235532" idx="0"/>
          </p:cNvCxnSpPr>
          <p:nvPr/>
        </p:nvCxnSpPr>
        <p:spPr bwMode="auto">
          <a:xfrm rot="5400000">
            <a:off x="5946775" y="1806575"/>
            <a:ext cx="298450" cy="2743200"/>
          </a:xfrm>
          <a:prstGeom prst="curvedConnector3">
            <a:avLst>
              <a:gd name="adj1" fmla="val 50000"/>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37" name="AutoShape 17"/>
          <p:cNvCxnSpPr>
            <a:cxnSpLocks noChangeShapeType="1"/>
            <a:stCxn id="235532" idx="2"/>
            <a:endCxn id="235535" idx="0"/>
          </p:cNvCxnSpPr>
          <p:nvPr/>
        </p:nvCxnSpPr>
        <p:spPr bwMode="auto">
          <a:xfrm rot="5400000">
            <a:off x="4575175" y="388620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38" name="AutoShape 18"/>
          <p:cNvCxnSpPr>
            <a:cxnSpLocks noChangeShapeType="1"/>
            <a:stCxn id="235528" idx="3"/>
            <a:endCxn id="235535" idx="2"/>
          </p:cNvCxnSpPr>
          <p:nvPr/>
        </p:nvCxnSpPr>
        <p:spPr bwMode="auto">
          <a:xfrm flipV="1">
            <a:off x="3062288" y="4445000"/>
            <a:ext cx="1662112" cy="501650"/>
          </a:xfrm>
          <a:prstGeom prst="curvedConnector2">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39" name="AutoShape 19"/>
          <p:cNvCxnSpPr>
            <a:cxnSpLocks noChangeShapeType="1"/>
            <a:stCxn id="235528" idx="3"/>
            <a:endCxn id="235534" idx="2"/>
          </p:cNvCxnSpPr>
          <p:nvPr/>
        </p:nvCxnSpPr>
        <p:spPr bwMode="auto">
          <a:xfrm flipV="1">
            <a:off x="3062288" y="4106863"/>
            <a:ext cx="4405312" cy="839787"/>
          </a:xfrm>
          <a:prstGeom prst="curvedConnector2">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40" name="AutoShape 20"/>
          <p:cNvCxnSpPr>
            <a:cxnSpLocks noChangeShapeType="1"/>
            <a:stCxn id="235528" idx="2"/>
            <a:endCxn id="235528" idx="1"/>
          </p:cNvCxnSpPr>
          <p:nvPr/>
        </p:nvCxnSpPr>
        <p:spPr bwMode="auto">
          <a:xfrm rot="16200000" flipV="1">
            <a:off x="1109663" y="4432300"/>
            <a:ext cx="204788" cy="1233487"/>
          </a:xfrm>
          <a:prstGeom prst="curvedConnector4">
            <a:avLst>
              <a:gd name="adj1" fmla="val -104653"/>
              <a:gd name="adj2" fmla="val 117375"/>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41" name="AutoShape 21"/>
          <p:cNvCxnSpPr>
            <a:cxnSpLocks noChangeShapeType="1"/>
            <a:stCxn id="235523" idx="2"/>
            <a:endCxn id="235524" idx="0"/>
          </p:cNvCxnSpPr>
          <p:nvPr/>
        </p:nvCxnSpPr>
        <p:spPr bwMode="auto">
          <a:xfrm rot="5400000">
            <a:off x="1680369" y="1762919"/>
            <a:ext cx="296862"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42" name="AutoShape 22"/>
          <p:cNvCxnSpPr>
            <a:cxnSpLocks noChangeShapeType="1"/>
            <a:stCxn id="235524" idx="2"/>
            <a:endCxn id="235525" idx="0"/>
          </p:cNvCxnSpPr>
          <p:nvPr/>
        </p:nvCxnSpPr>
        <p:spPr bwMode="auto">
          <a:xfrm rot="5400000">
            <a:off x="1679575" y="2470150"/>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43" name="AutoShape 23"/>
          <p:cNvCxnSpPr>
            <a:cxnSpLocks noChangeShapeType="1"/>
            <a:stCxn id="235525" idx="2"/>
            <a:endCxn id="235526" idx="0"/>
          </p:cNvCxnSpPr>
          <p:nvPr/>
        </p:nvCxnSpPr>
        <p:spPr bwMode="auto">
          <a:xfrm rot="5400000">
            <a:off x="1679575" y="3178175"/>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44" name="AutoShape 24"/>
          <p:cNvCxnSpPr>
            <a:cxnSpLocks noChangeShapeType="1"/>
            <a:stCxn id="235525" idx="3"/>
            <a:endCxn id="235531" idx="1"/>
          </p:cNvCxnSpPr>
          <p:nvPr/>
        </p:nvCxnSpPr>
        <p:spPr bwMode="auto">
          <a:xfrm>
            <a:off x="3062288" y="2824163"/>
            <a:ext cx="276225"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45" name="AutoShape 25"/>
          <p:cNvCxnSpPr>
            <a:cxnSpLocks noChangeShapeType="1"/>
            <a:stCxn id="235526" idx="3"/>
            <a:endCxn id="235532" idx="1"/>
          </p:cNvCxnSpPr>
          <p:nvPr/>
        </p:nvCxnSpPr>
        <p:spPr bwMode="auto">
          <a:xfrm>
            <a:off x="3062288" y="3532188"/>
            <a:ext cx="276225"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46" name="AutoShape 26"/>
          <p:cNvCxnSpPr>
            <a:cxnSpLocks noChangeShapeType="1"/>
            <a:stCxn id="235527" idx="3"/>
            <a:endCxn id="235535" idx="1"/>
          </p:cNvCxnSpPr>
          <p:nvPr/>
        </p:nvCxnSpPr>
        <p:spPr bwMode="auto">
          <a:xfrm>
            <a:off x="3062288" y="4238625"/>
            <a:ext cx="276225" cy="1588"/>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47" name="AutoShape 27"/>
          <p:cNvCxnSpPr>
            <a:cxnSpLocks noChangeShapeType="1"/>
            <a:stCxn id="235528" idx="2"/>
            <a:endCxn id="235529" idx="0"/>
          </p:cNvCxnSpPr>
          <p:nvPr/>
        </p:nvCxnSpPr>
        <p:spPr bwMode="auto">
          <a:xfrm rot="5400000">
            <a:off x="1679575" y="5300663"/>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48" name="AutoShape 28"/>
          <p:cNvCxnSpPr>
            <a:cxnSpLocks noChangeShapeType="1"/>
            <a:stCxn id="235529" idx="2"/>
            <a:endCxn id="235530" idx="0"/>
          </p:cNvCxnSpPr>
          <p:nvPr/>
        </p:nvCxnSpPr>
        <p:spPr bwMode="auto">
          <a:xfrm rot="5400000">
            <a:off x="1679575" y="6008688"/>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49" name="AutoShape 29"/>
          <p:cNvCxnSpPr>
            <a:cxnSpLocks noChangeShapeType="1"/>
            <a:stCxn id="235529" idx="3"/>
            <a:endCxn id="235532" idx="1"/>
          </p:cNvCxnSpPr>
          <p:nvPr/>
        </p:nvCxnSpPr>
        <p:spPr bwMode="auto">
          <a:xfrm flipV="1">
            <a:off x="3062288" y="3532188"/>
            <a:ext cx="276225" cy="2122487"/>
          </a:xfrm>
          <a:prstGeom prst="curvedConnector3">
            <a:avLst>
              <a:gd name="adj1" fmla="val 72986"/>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50" name="AutoShape 30"/>
          <p:cNvCxnSpPr>
            <a:cxnSpLocks noChangeShapeType="1"/>
            <a:stCxn id="235530" idx="3"/>
            <a:endCxn id="235533" idx="2"/>
          </p:cNvCxnSpPr>
          <p:nvPr/>
        </p:nvCxnSpPr>
        <p:spPr bwMode="auto">
          <a:xfrm flipV="1">
            <a:off x="3062288" y="3028950"/>
            <a:ext cx="4405312" cy="3333750"/>
          </a:xfrm>
          <a:prstGeom prst="curvedConnector2">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51" name="AutoShape 31"/>
          <p:cNvCxnSpPr>
            <a:cxnSpLocks noChangeShapeType="1"/>
            <a:stCxn id="235526" idx="2"/>
            <a:endCxn id="235527" idx="0"/>
          </p:cNvCxnSpPr>
          <p:nvPr/>
        </p:nvCxnSpPr>
        <p:spPr bwMode="auto">
          <a:xfrm rot="5400000">
            <a:off x="1680368" y="3885407"/>
            <a:ext cx="296863"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52" name="AutoShape 32"/>
          <p:cNvCxnSpPr>
            <a:cxnSpLocks noChangeShapeType="1"/>
            <a:stCxn id="235527" idx="2"/>
            <a:endCxn id="235528" idx="0"/>
          </p:cNvCxnSpPr>
          <p:nvPr/>
        </p:nvCxnSpPr>
        <p:spPr bwMode="auto">
          <a:xfrm rot="5400000">
            <a:off x="1679575" y="4592638"/>
            <a:ext cx="298450" cy="0"/>
          </a:xfrm>
          <a:prstGeom prst="straightConnector1">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53" name="AutoShape 33"/>
          <p:cNvCxnSpPr>
            <a:cxnSpLocks noChangeShapeType="1"/>
            <a:stCxn id="235530" idx="1"/>
            <a:endCxn id="235526" idx="1"/>
          </p:cNvCxnSpPr>
          <p:nvPr/>
        </p:nvCxnSpPr>
        <p:spPr bwMode="auto">
          <a:xfrm rot="10800000" flipH="1">
            <a:off x="595313" y="3532188"/>
            <a:ext cx="1587" cy="2830512"/>
          </a:xfrm>
          <a:prstGeom prst="curvedConnector3">
            <a:avLst>
              <a:gd name="adj1" fmla="val -29800000"/>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554" name="AutoShape 34"/>
          <p:cNvCxnSpPr>
            <a:cxnSpLocks noChangeShapeType="1"/>
            <a:stCxn id="235530" idx="3"/>
            <a:endCxn id="235531" idx="2"/>
          </p:cNvCxnSpPr>
          <p:nvPr/>
        </p:nvCxnSpPr>
        <p:spPr bwMode="auto">
          <a:xfrm flipV="1">
            <a:off x="3062288" y="3028950"/>
            <a:ext cx="1662112" cy="3333750"/>
          </a:xfrm>
          <a:prstGeom prst="curvedConnector2">
            <a:avLst/>
          </a:prstGeom>
          <a:noFill/>
          <a:ln w="1905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42126326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OOO Branches?</a:t>
            </a:r>
          </a:p>
        </p:txBody>
      </p:sp>
      <p:sp>
        <p:nvSpPr>
          <p:cNvPr id="6" name="Content Placeholder 5"/>
          <p:cNvSpPr>
            <a:spLocks noGrp="1"/>
          </p:cNvSpPr>
          <p:nvPr>
            <p:ph idx="1"/>
          </p:nvPr>
        </p:nvSpPr>
        <p:spPr/>
        <p:txBody>
          <a:bodyPr/>
          <a:lstStyle/>
          <a:p>
            <a:r>
              <a:rPr lang="en-US" dirty="0"/>
              <a:t>Program counter register</a:t>
            </a:r>
          </a:p>
          <a:p>
            <a:r>
              <a:rPr lang="en-US" dirty="0"/>
              <a:t>Condition codes register</a:t>
            </a:r>
          </a:p>
          <a:p>
            <a:r>
              <a:rPr lang="en-US" dirty="0"/>
              <a:t>Exceptions </a:t>
            </a:r>
            <a:r>
              <a:rPr lang="en-US"/>
              <a:t>and interrupts</a:t>
            </a:r>
            <a:endParaRPr lang="en-US" dirty="0"/>
          </a:p>
        </p:txBody>
      </p:sp>
      <p:sp>
        <p:nvSpPr>
          <p:cNvPr id="3" name="Slide Number Placeholder 2"/>
          <p:cNvSpPr>
            <a:spLocks noGrp="1"/>
          </p:cNvSpPr>
          <p:nvPr>
            <p:ph type="sldNum" idx="12"/>
          </p:nvPr>
        </p:nvSpPr>
        <p:spPr/>
        <p:txBody>
          <a:bodyPr/>
          <a:lstStyle/>
          <a:p>
            <a:fld id="{76F08723-54D2-4578-BD5A-75247D965FFA}" type="slidenum">
              <a:rPr lang="en-US" altLang="en-US" smtClean="0"/>
              <a:pPr/>
              <a:t>36</a:t>
            </a:fld>
            <a:endParaRPr lang="en-US" altLang="en-US"/>
          </a:p>
        </p:txBody>
      </p:sp>
      <p:sp>
        <p:nvSpPr>
          <p:cNvPr id="4" name="Footer Placeholder 3"/>
          <p:cNvSpPr>
            <a:spLocks noGrp="1"/>
          </p:cNvSpPr>
          <p:nvPr>
            <p:ph type="ftr" idx="3"/>
          </p:nvPr>
        </p:nvSpPr>
        <p:spPr/>
        <p:txBody>
          <a:bodyPr/>
          <a:lstStyle/>
          <a:p>
            <a:r>
              <a:rPr lang="fi-FI" altLang="en-US"/>
              <a:t>(c) Derek Chiou &amp; Mattan Erez &amp; Dam Sunwoo</a:t>
            </a:r>
            <a:endParaRPr lang="en-US" altLang="en-US"/>
          </a:p>
        </p:txBody>
      </p:sp>
    </p:spTree>
    <p:extLst>
      <p:ext uri="{BB962C8B-B14F-4D97-AF65-F5344CB8AC3E}">
        <p14:creationId xmlns:p14="http://schemas.microsoft.com/office/powerpoint/2010/main" val="12042984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Pipeline review</a:t>
            </a:r>
          </a:p>
        </p:txBody>
      </p:sp>
      <p:sp>
        <p:nvSpPr>
          <p:cNvPr id="3" name="Content Placeholder 2"/>
          <p:cNvSpPr>
            <a:spLocks noGrp="1"/>
          </p:cNvSpPr>
          <p:nvPr>
            <p:ph idx="1"/>
          </p:nvPr>
        </p:nvSpPr>
        <p:spPr/>
        <p:txBody>
          <a:bodyPr/>
          <a:lstStyle/>
          <a:p>
            <a:r>
              <a:rPr lang="en-US" dirty="0"/>
              <a:t>Pipelining is all about exploiting parallelism</a:t>
            </a:r>
          </a:p>
          <a:p>
            <a:pPr lvl="1"/>
            <a:r>
              <a:rPr lang="en-US" dirty="0"/>
              <a:t>Execute multiple instructions in parallel</a:t>
            </a:r>
          </a:p>
          <a:p>
            <a:pPr lvl="1"/>
            <a:r>
              <a:rPr lang="en-US" dirty="0"/>
              <a:t>Keep all hardware stages busy</a:t>
            </a:r>
          </a:p>
          <a:p>
            <a:pPr lvl="1"/>
            <a:r>
              <a:rPr lang="en-US" dirty="0"/>
              <a:t>Maintain dependencies as expressed by sequential program</a:t>
            </a:r>
          </a:p>
          <a:p>
            <a:r>
              <a:rPr lang="en-US" dirty="0"/>
              <a:t>Implicit parallelism, or</a:t>
            </a:r>
          </a:p>
          <a:p>
            <a:r>
              <a:rPr lang="en-US" dirty="0"/>
              <a:t>Instruction level parallelism (ILP)</a:t>
            </a:r>
          </a:p>
          <a:p>
            <a:endParaRPr lang="en-US" dirty="0"/>
          </a:p>
          <a:p>
            <a:r>
              <a:rPr lang="en-US" dirty="0"/>
              <a:t>Pipelining inherently trades off latency for throughput</a:t>
            </a:r>
          </a:p>
          <a:p>
            <a:pPr lvl="1"/>
            <a:r>
              <a:rPr lang="en-US" dirty="0"/>
              <a:t>Also adds complexity</a:t>
            </a:r>
          </a:p>
        </p:txBody>
      </p:sp>
      <p:sp>
        <p:nvSpPr>
          <p:cNvPr id="4" name="Slide Number Placeholder 3"/>
          <p:cNvSpPr>
            <a:spLocks noGrp="1"/>
          </p:cNvSpPr>
          <p:nvPr>
            <p:ph type="sldNum" idx="12"/>
          </p:nvPr>
        </p:nvSpPr>
        <p:spPr/>
        <p:txBody>
          <a:bodyPr/>
          <a:lstStyle/>
          <a:p>
            <a:fld id="{9298A09C-1584-4E46-935C-492AB14C1C1B}" type="slidenum">
              <a:rPr lang="en-US" altLang="en-US" smtClean="0"/>
              <a:pPr/>
              <a:t>37</a:t>
            </a:fld>
            <a:endParaRPr lang="en-US" altLang="en-US"/>
          </a:p>
        </p:txBody>
      </p:sp>
      <p:sp>
        <p:nvSpPr>
          <p:cNvPr id="5" name="Footer Placeholder 4"/>
          <p:cNvSpPr>
            <a:spLocks noGrp="1"/>
          </p:cNvSpPr>
          <p:nvPr>
            <p:ph type="ftr" idx="3"/>
          </p:nvPr>
        </p:nvSpPr>
        <p:spPr/>
        <p:txBody>
          <a:bodyPr/>
          <a:lstStyle/>
          <a:p>
            <a:r>
              <a:rPr lang="fi-FI" altLang="en-US"/>
              <a:t>(c) Derek Chiou &amp; Mattan Erez &amp; Dam Sunwoo</a:t>
            </a:r>
            <a:endParaRPr lang="en-US" altLang="en-US" dirty="0"/>
          </a:p>
        </p:txBody>
      </p:sp>
    </p:spTree>
    <p:extLst>
      <p:ext uri="{BB962C8B-B14F-4D97-AF65-F5344CB8AC3E}">
        <p14:creationId xmlns:p14="http://schemas.microsoft.com/office/powerpoint/2010/main" val="23925380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9" name="Rectangle 2"/>
          <p:cNvSpPr>
            <a:spLocks noGrp="1" noChangeArrowheads="1"/>
          </p:cNvSpPr>
          <p:nvPr>
            <p:ph type="title"/>
          </p:nvPr>
        </p:nvSpPr>
        <p:spPr/>
        <p:txBody>
          <a:bodyPr lIns="90488" tIns="44450" rIns="90488" bIns="44450"/>
          <a:lstStyle/>
          <a:p>
            <a:pPr eaLnBrk="1" hangingPunct="1"/>
            <a:r>
              <a:rPr lang="en-US" dirty="0"/>
              <a:t>Exploiting ILP</a:t>
            </a:r>
          </a:p>
        </p:txBody>
      </p:sp>
      <p:sp>
        <p:nvSpPr>
          <p:cNvPr id="200710" name="Rectangle 3"/>
          <p:cNvSpPr>
            <a:spLocks noGrp="1" noChangeArrowheads="1"/>
          </p:cNvSpPr>
          <p:nvPr>
            <p:ph idx="1"/>
          </p:nvPr>
        </p:nvSpPr>
        <p:spPr/>
        <p:txBody>
          <a:bodyPr lIns="90488" tIns="44450" rIns="90488" bIns="44450"/>
          <a:lstStyle/>
          <a:p>
            <a:pPr eaLnBrk="1" hangingPunct="1"/>
            <a:r>
              <a:rPr lang="en-US" dirty="0"/>
              <a:t>Superscalar</a:t>
            </a:r>
          </a:p>
          <a:p>
            <a:pPr lvl="1" eaLnBrk="1" hangingPunct="1"/>
            <a:r>
              <a:rPr lang="en-US" dirty="0"/>
              <a:t>issue more than 1 instruction per cycle</a:t>
            </a:r>
          </a:p>
          <a:p>
            <a:pPr lvl="2" eaLnBrk="1" hangingPunct="1"/>
            <a:r>
              <a:rPr lang="en-US" dirty="0"/>
              <a:t>Duplication of hardware resources such as functional units, register file ports, memory ports....</a:t>
            </a:r>
          </a:p>
          <a:p>
            <a:pPr eaLnBrk="1" hangingPunct="1"/>
            <a:r>
              <a:rPr lang="en-US" dirty="0" err="1"/>
              <a:t>Superpipelining</a:t>
            </a:r>
            <a:endParaRPr lang="en-US" dirty="0"/>
          </a:p>
          <a:p>
            <a:pPr lvl="1" eaLnBrk="1" hangingPunct="1"/>
            <a:r>
              <a:rPr lang="en-US" dirty="0"/>
              <a:t>Deeply pipelined execution unit with higher clock rate</a:t>
            </a:r>
          </a:p>
          <a:p>
            <a:pPr lvl="2" eaLnBrk="1" hangingPunct="1"/>
            <a:r>
              <a:rPr lang="en-US" dirty="0"/>
              <a:t>utilizing same hardware more aggressively</a:t>
            </a:r>
          </a:p>
          <a:p>
            <a:pPr eaLnBrk="1" hangingPunct="1"/>
            <a:r>
              <a:rPr lang="en-US" dirty="0"/>
              <a:t>Combination (most current processors)</a:t>
            </a:r>
          </a:p>
        </p:txBody>
      </p:sp>
      <p:sp>
        <p:nvSpPr>
          <p:cNvPr id="2" name="Slide Number Placeholder 1"/>
          <p:cNvSpPr>
            <a:spLocks noGrp="1"/>
          </p:cNvSpPr>
          <p:nvPr>
            <p:ph type="sldNum" idx="12"/>
          </p:nvPr>
        </p:nvSpPr>
        <p:spPr/>
        <p:txBody>
          <a:bodyPr/>
          <a:lstStyle/>
          <a:p>
            <a:fld id="{9DD4E8C5-AEF8-47CF-BD2E-6D570408DCD0}" type="slidenum">
              <a:rPr lang="en-US" altLang="en-US" smtClean="0"/>
              <a:pPr/>
              <a:t>38</a:t>
            </a:fld>
            <a:endParaRPr lang="en-US" altLang="en-US"/>
          </a:p>
        </p:txBody>
      </p:sp>
      <p:sp>
        <p:nvSpPr>
          <p:cNvPr id="6" name="Footer Placeholder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00708" name="Slide Number Placeholder 5"/>
          <p:cNvSpPr txBox="1">
            <a:spLocks noGrp="1"/>
          </p:cNvSpPr>
          <p:nvPr/>
        </p:nvSpPr>
        <p:spPr bwMode="auto">
          <a:xfrm>
            <a:off x="7010400" y="6583363"/>
            <a:ext cx="21336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3AE19D86-C6A0-48AD-B779-6B2D15B4749F}" type="slidenum">
              <a:rPr lang="en-US" altLang="en-US" sz="1000"/>
              <a:pPr algn="r" eaLnBrk="1" hangingPunct="1"/>
              <a:t>38</a:t>
            </a:fld>
            <a:endParaRPr lang="en-US" altLang="en-US" sz="1000"/>
          </a:p>
        </p:txBody>
      </p:sp>
    </p:spTree>
    <p:extLst>
      <p:ext uri="{BB962C8B-B14F-4D97-AF65-F5344CB8AC3E}">
        <p14:creationId xmlns:p14="http://schemas.microsoft.com/office/powerpoint/2010/main" val="3803607503"/>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7" name="Rectangle 2"/>
          <p:cNvSpPr>
            <a:spLocks noGrp="1" noChangeArrowheads="1"/>
          </p:cNvSpPr>
          <p:nvPr>
            <p:ph type="title"/>
          </p:nvPr>
        </p:nvSpPr>
        <p:spPr/>
        <p:txBody>
          <a:bodyPr lIns="90488" tIns="44450" rIns="90488" bIns="44450"/>
          <a:lstStyle/>
          <a:p>
            <a:pPr eaLnBrk="1" hangingPunct="1"/>
            <a:r>
              <a:rPr lang="en-US"/>
              <a:t>SuperScalar and Superpipelined</a:t>
            </a:r>
          </a:p>
        </p:txBody>
      </p:sp>
      <p:sp>
        <p:nvSpPr>
          <p:cNvPr id="2" name="Slide Number Placeholder 1"/>
          <p:cNvSpPr>
            <a:spLocks noGrp="1"/>
          </p:cNvSpPr>
          <p:nvPr>
            <p:ph type="sldNum" idx="12"/>
          </p:nvPr>
        </p:nvSpPr>
        <p:spPr/>
        <p:txBody>
          <a:bodyPr/>
          <a:lstStyle/>
          <a:p>
            <a:fld id="{9DD4E8C5-AEF8-47CF-BD2E-6D570408DCD0}" type="slidenum">
              <a:rPr lang="en-US" altLang="en-US" smtClean="0"/>
              <a:pPr/>
              <a:t>39</a:t>
            </a:fld>
            <a:endParaRPr lang="en-US" altLang="en-US"/>
          </a:p>
        </p:txBody>
      </p:sp>
      <p:sp>
        <p:nvSpPr>
          <p:cNvPr id="104"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202756" name="Slide Number Placeholder 5"/>
          <p:cNvSpPr txBox="1">
            <a:spLocks noGrp="1"/>
          </p:cNvSpPr>
          <p:nvPr/>
        </p:nvSpPr>
        <p:spPr bwMode="auto">
          <a:xfrm>
            <a:off x="7010400" y="6583363"/>
            <a:ext cx="21336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982C578B-8348-4A5C-8F03-CD49B528C02C}" type="slidenum">
              <a:rPr lang="en-US" altLang="en-US" sz="1000">
                <a:latin typeface="Lato" panose="020F0502020204030203" pitchFamily="34" charset="0"/>
              </a:rPr>
              <a:pPr algn="r" eaLnBrk="1" hangingPunct="1"/>
              <a:t>39</a:t>
            </a:fld>
            <a:endParaRPr lang="en-US" altLang="en-US" sz="1000">
              <a:latin typeface="Lato" panose="020F0502020204030203" pitchFamily="34" charset="0"/>
            </a:endParaRPr>
          </a:p>
        </p:txBody>
      </p:sp>
      <p:grpSp>
        <p:nvGrpSpPr>
          <p:cNvPr id="202758" name="Group 3"/>
          <p:cNvGrpSpPr>
            <a:grpSpLocks/>
          </p:cNvGrpSpPr>
          <p:nvPr/>
        </p:nvGrpSpPr>
        <p:grpSpPr bwMode="auto">
          <a:xfrm>
            <a:off x="844550" y="1530350"/>
            <a:ext cx="6845300" cy="1358900"/>
            <a:chOff x="532" y="964"/>
            <a:chExt cx="4312" cy="856"/>
          </a:xfrm>
        </p:grpSpPr>
        <p:sp>
          <p:nvSpPr>
            <p:cNvPr id="202759" name="Rectangle 4"/>
            <p:cNvSpPr>
              <a:spLocks noChangeArrowheads="1"/>
            </p:cNvSpPr>
            <p:nvPr/>
          </p:nvSpPr>
          <p:spPr bwMode="auto">
            <a:xfrm>
              <a:off x="532" y="96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A</a:t>
              </a:r>
            </a:p>
          </p:txBody>
        </p:sp>
        <p:sp>
          <p:nvSpPr>
            <p:cNvPr id="202760" name="Rectangle 5"/>
            <p:cNvSpPr>
              <a:spLocks noChangeArrowheads="1"/>
            </p:cNvSpPr>
            <p:nvPr/>
          </p:nvSpPr>
          <p:spPr bwMode="auto">
            <a:xfrm>
              <a:off x="1012" y="110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B</a:t>
              </a:r>
            </a:p>
          </p:txBody>
        </p:sp>
        <p:sp>
          <p:nvSpPr>
            <p:cNvPr id="202761" name="Rectangle 6"/>
            <p:cNvSpPr>
              <a:spLocks noChangeArrowheads="1"/>
            </p:cNvSpPr>
            <p:nvPr/>
          </p:nvSpPr>
          <p:spPr bwMode="auto">
            <a:xfrm>
              <a:off x="1492" y="1252"/>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C</a:t>
              </a:r>
            </a:p>
          </p:txBody>
        </p:sp>
        <p:sp>
          <p:nvSpPr>
            <p:cNvPr id="202762" name="Rectangle 7"/>
            <p:cNvSpPr>
              <a:spLocks noChangeArrowheads="1"/>
            </p:cNvSpPr>
            <p:nvPr/>
          </p:nvSpPr>
          <p:spPr bwMode="auto">
            <a:xfrm>
              <a:off x="1972" y="1396"/>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D</a:t>
              </a:r>
            </a:p>
          </p:txBody>
        </p:sp>
        <p:sp>
          <p:nvSpPr>
            <p:cNvPr id="202763" name="Rectangle 8"/>
            <p:cNvSpPr>
              <a:spLocks noChangeArrowheads="1"/>
            </p:cNvSpPr>
            <p:nvPr/>
          </p:nvSpPr>
          <p:spPr bwMode="auto">
            <a:xfrm>
              <a:off x="2452" y="1540"/>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E</a:t>
              </a:r>
            </a:p>
          </p:txBody>
        </p:sp>
        <p:sp>
          <p:nvSpPr>
            <p:cNvPr id="202764" name="Rectangle 9"/>
            <p:cNvSpPr>
              <a:spLocks noChangeArrowheads="1"/>
            </p:cNvSpPr>
            <p:nvPr/>
          </p:nvSpPr>
          <p:spPr bwMode="auto">
            <a:xfrm>
              <a:off x="1012" y="96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65" name="Rectangle 10"/>
            <p:cNvSpPr>
              <a:spLocks noChangeArrowheads="1"/>
            </p:cNvSpPr>
            <p:nvPr/>
          </p:nvSpPr>
          <p:spPr bwMode="auto">
            <a:xfrm>
              <a:off x="1492" y="110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66" name="Rectangle 11"/>
            <p:cNvSpPr>
              <a:spLocks noChangeArrowheads="1"/>
            </p:cNvSpPr>
            <p:nvPr/>
          </p:nvSpPr>
          <p:spPr bwMode="auto">
            <a:xfrm>
              <a:off x="1972" y="1252"/>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67" name="Rectangle 12"/>
            <p:cNvSpPr>
              <a:spLocks noChangeArrowheads="1"/>
            </p:cNvSpPr>
            <p:nvPr/>
          </p:nvSpPr>
          <p:spPr bwMode="auto">
            <a:xfrm>
              <a:off x="2452" y="1396"/>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68" name="Rectangle 13"/>
            <p:cNvSpPr>
              <a:spLocks noChangeArrowheads="1"/>
            </p:cNvSpPr>
            <p:nvPr/>
          </p:nvSpPr>
          <p:spPr bwMode="auto">
            <a:xfrm>
              <a:off x="2932" y="168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F</a:t>
              </a:r>
            </a:p>
          </p:txBody>
        </p:sp>
        <p:sp>
          <p:nvSpPr>
            <p:cNvPr id="202769" name="Rectangle 14"/>
            <p:cNvSpPr>
              <a:spLocks noChangeArrowheads="1"/>
            </p:cNvSpPr>
            <p:nvPr/>
          </p:nvSpPr>
          <p:spPr bwMode="auto">
            <a:xfrm>
              <a:off x="2932" y="1540"/>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70" name="Rectangle 15"/>
            <p:cNvSpPr>
              <a:spLocks noChangeArrowheads="1"/>
            </p:cNvSpPr>
            <p:nvPr/>
          </p:nvSpPr>
          <p:spPr bwMode="auto">
            <a:xfrm>
              <a:off x="3412" y="168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71" name="Rectangle 16"/>
            <p:cNvSpPr>
              <a:spLocks noChangeArrowheads="1"/>
            </p:cNvSpPr>
            <p:nvPr/>
          </p:nvSpPr>
          <p:spPr bwMode="auto">
            <a:xfrm>
              <a:off x="1492" y="96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72" name="Rectangle 17"/>
            <p:cNvSpPr>
              <a:spLocks noChangeArrowheads="1"/>
            </p:cNvSpPr>
            <p:nvPr/>
          </p:nvSpPr>
          <p:spPr bwMode="auto">
            <a:xfrm>
              <a:off x="1972" y="110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73" name="Rectangle 18"/>
            <p:cNvSpPr>
              <a:spLocks noChangeArrowheads="1"/>
            </p:cNvSpPr>
            <p:nvPr/>
          </p:nvSpPr>
          <p:spPr bwMode="auto">
            <a:xfrm>
              <a:off x="1972" y="96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74" name="Rectangle 19"/>
            <p:cNvSpPr>
              <a:spLocks noChangeArrowheads="1"/>
            </p:cNvSpPr>
            <p:nvPr/>
          </p:nvSpPr>
          <p:spPr bwMode="auto">
            <a:xfrm>
              <a:off x="2452" y="110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75" name="Rectangle 20"/>
            <p:cNvSpPr>
              <a:spLocks noChangeArrowheads="1"/>
            </p:cNvSpPr>
            <p:nvPr/>
          </p:nvSpPr>
          <p:spPr bwMode="auto">
            <a:xfrm>
              <a:off x="2452" y="1252"/>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76" name="Rectangle 21"/>
            <p:cNvSpPr>
              <a:spLocks noChangeArrowheads="1"/>
            </p:cNvSpPr>
            <p:nvPr/>
          </p:nvSpPr>
          <p:spPr bwMode="auto">
            <a:xfrm>
              <a:off x="2932" y="1396"/>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77" name="Rectangle 22"/>
            <p:cNvSpPr>
              <a:spLocks noChangeArrowheads="1"/>
            </p:cNvSpPr>
            <p:nvPr/>
          </p:nvSpPr>
          <p:spPr bwMode="auto">
            <a:xfrm>
              <a:off x="3412" y="1540"/>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78" name="Rectangle 23"/>
            <p:cNvSpPr>
              <a:spLocks noChangeArrowheads="1"/>
            </p:cNvSpPr>
            <p:nvPr/>
          </p:nvSpPr>
          <p:spPr bwMode="auto">
            <a:xfrm>
              <a:off x="2932" y="1252"/>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79" name="Rectangle 24"/>
            <p:cNvSpPr>
              <a:spLocks noChangeArrowheads="1"/>
            </p:cNvSpPr>
            <p:nvPr/>
          </p:nvSpPr>
          <p:spPr bwMode="auto">
            <a:xfrm>
              <a:off x="3412" y="1396"/>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80" name="Rectangle 25"/>
            <p:cNvSpPr>
              <a:spLocks noChangeArrowheads="1"/>
            </p:cNvSpPr>
            <p:nvPr/>
          </p:nvSpPr>
          <p:spPr bwMode="auto">
            <a:xfrm>
              <a:off x="3892" y="168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81" name="Rectangle 26"/>
            <p:cNvSpPr>
              <a:spLocks noChangeArrowheads="1"/>
            </p:cNvSpPr>
            <p:nvPr/>
          </p:nvSpPr>
          <p:spPr bwMode="auto">
            <a:xfrm>
              <a:off x="3892" y="1540"/>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82" name="Rectangle 27"/>
            <p:cNvSpPr>
              <a:spLocks noChangeArrowheads="1"/>
            </p:cNvSpPr>
            <p:nvPr/>
          </p:nvSpPr>
          <p:spPr bwMode="auto">
            <a:xfrm>
              <a:off x="4372" y="168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grpSp>
      <p:grpSp>
        <p:nvGrpSpPr>
          <p:cNvPr id="202783" name="Group 28"/>
          <p:cNvGrpSpPr>
            <a:grpSpLocks/>
          </p:cNvGrpSpPr>
          <p:nvPr/>
        </p:nvGrpSpPr>
        <p:grpSpPr bwMode="auto">
          <a:xfrm>
            <a:off x="844550" y="3206750"/>
            <a:ext cx="4940300" cy="1358900"/>
            <a:chOff x="532" y="2020"/>
            <a:chExt cx="3112" cy="856"/>
          </a:xfrm>
        </p:grpSpPr>
        <p:sp>
          <p:nvSpPr>
            <p:cNvPr id="202784" name="Rectangle 29"/>
            <p:cNvSpPr>
              <a:spLocks noChangeArrowheads="1"/>
            </p:cNvSpPr>
            <p:nvPr/>
          </p:nvSpPr>
          <p:spPr bwMode="auto">
            <a:xfrm>
              <a:off x="532" y="202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A</a:t>
              </a:r>
            </a:p>
          </p:txBody>
        </p:sp>
        <p:sp>
          <p:nvSpPr>
            <p:cNvPr id="202785" name="Rectangle 30"/>
            <p:cNvSpPr>
              <a:spLocks noChangeArrowheads="1"/>
            </p:cNvSpPr>
            <p:nvPr/>
          </p:nvSpPr>
          <p:spPr bwMode="auto">
            <a:xfrm>
              <a:off x="772" y="2164"/>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B</a:t>
              </a:r>
            </a:p>
          </p:txBody>
        </p:sp>
        <p:sp>
          <p:nvSpPr>
            <p:cNvPr id="202786" name="Rectangle 31"/>
            <p:cNvSpPr>
              <a:spLocks noChangeArrowheads="1"/>
            </p:cNvSpPr>
            <p:nvPr/>
          </p:nvSpPr>
          <p:spPr bwMode="auto">
            <a:xfrm>
              <a:off x="1012" y="2308"/>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C</a:t>
              </a:r>
            </a:p>
          </p:txBody>
        </p:sp>
        <p:sp>
          <p:nvSpPr>
            <p:cNvPr id="202787" name="Rectangle 32"/>
            <p:cNvSpPr>
              <a:spLocks noChangeArrowheads="1"/>
            </p:cNvSpPr>
            <p:nvPr/>
          </p:nvSpPr>
          <p:spPr bwMode="auto">
            <a:xfrm>
              <a:off x="1252" y="2452"/>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D</a:t>
              </a:r>
            </a:p>
          </p:txBody>
        </p:sp>
        <p:sp>
          <p:nvSpPr>
            <p:cNvPr id="202788" name="Rectangle 33"/>
            <p:cNvSpPr>
              <a:spLocks noChangeArrowheads="1"/>
            </p:cNvSpPr>
            <p:nvPr/>
          </p:nvSpPr>
          <p:spPr bwMode="auto">
            <a:xfrm>
              <a:off x="1492" y="2596"/>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E</a:t>
              </a:r>
            </a:p>
          </p:txBody>
        </p:sp>
        <p:sp>
          <p:nvSpPr>
            <p:cNvPr id="202789" name="Rectangle 34"/>
            <p:cNvSpPr>
              <a:spLocks noChangeArrowheads="1"/>
            </p:cNvSpPr>
            <p:nvPr/>
          </p:nvSpPr>
          <p:spPr bwMode="auto">
            <a:xfrm>
              <a:off x="1732" y="274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F</a:t>
              </a:r>
            </a:p>
          </p:txBody>
        </p:sp>
        <p:sp>
          <p:nvSpPr>
            <p:cNvPr id="202790" name="Rectangle 35"/>
            <p:cNvSpPr>
              <a:spLocks noChangeArrowheads="1"/>
            </p:cNvSpPr>
            <p:nvPr/>
          </p:nvSpPr>
          <p:spPr bwMode="auto">
            <a:xfrm>
              <a:off x="772" y="202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91" name="Rectangle 36"/>
            <p:cNvSpPr>
              <a:spLocks noChangeArrowheads="1"/>
            </p:cNvSpPr>
            <p:nvPr/>
          </p:nvSpPr>
          <p:spPr bwMode="auto">
            <a:xfrm>
              <a:off x="1012" y="202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92" name="Rectangle 37"/>
            <p:cNvSpPr>
              <a:spLocks noChangeArrowheads="1"/>
            </p:cNvSpPr>
            <p:nvPr/>
          </p:nvSpPr>
          <p:spPr bwMode="auto">
            <a:xfrm>
              <a:off x="1252" y="202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93" name="Rectangle 38"/>
            <p:cNvSpPr>
              <a:spLocks noChangeArrowheads="1"/>
            </p:cNvSpPr>
            <p:nvPr/>
          </p:nvSpPr>
          <p:spPr bwMode="auto">
            <a:xfrm>
              <a:off x="1492" y="202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94" name="Rectangle 39"/>
            <p:cNvSpPr>
              <a:spLocks noChangeArrowheads="1"/>
            </p:cNvSpPr>
            <p:nvPr/>
          </p:nvSpPr>
          <p:spPr bwMode="auto">
            <a:xfrm>
              <a:off x="1732" y="202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95" name="Rectangle 40"/>
            <p:cNvSpPr>
              <a:spLocks noChangeArrowheads="1"/>
            </p:cNvSpPr>
            <p:nvPr/>
          </p:nvSpPr>
          <p:spPr bwMode="auto">
            <a:xfrm>
              <a:off x="1972" y="202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96" name="Rectangle 41"/>
            <p:cNvSpPr>
              <a:spLocks noChangeArrowheads="1"/>
            </p:cNvSpPr>
            <p:nvPr/>
          </p:nvSpPr>
          <p:spPr bwMode="auto">
            <a:xfrm>
              <a:off x="2212" y="202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97" name="Rectangle 42"/>
            <p:cNvSpPr>
              <a:spLocks noChangeArrowheads="1"/>
            </p:cNvSpPr>
            <p:nvPr/>
          </p:nvSpPr>
          <p:spPr bwMode="auto">
            <a:xfrm>
              <a:off x="1012" y="2164"/>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98" name="Rectangle 43"/>
            <p:cNvSpPr>
              <a:spLocks noChangeArrowheads="1"/>
            </p:cNvSpPr>
            <p:nvPr/>
          </p:nvSpPr>
          <p:spPr bwMode="auto">
            <a:xfrm>
              <a:off x="1252" y="2164"/>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799" name="Rectangle 44"/>
            <p:cNvSpPr>
              <a:spLocks noChangeArrowheads="1"/>
            </p:cNvSpPr>
            <p:nvPr/>
          </p:nvSpPr>
          <p:spPr bwMode="auto">
            <a:xfrm>
              <a:off x="1492" y="2164"/>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00" name="Rectangle 45"/>
            <p:cNvSpPr>
              <a:spLocks noChangeArrowheads="1"/>
            </p:cNvSpPr>
            <p:nvPr/>
          </p:nvSpPr>
          <p:spPr bwMode="auto">
            <a:xfrm>
              <a:off x="1732" y="2164"/>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01" name="Rectangle 46"/>
            <p:cNvSpPr>
              <a:spLocks noChangeArrowheads="1"/>
            </p:cNvSpPr>
            <p:nvPr/>
          </p:nvSpPr>
          <p:spPr bwMode="auto">
            <a:xfrm>
              <a:off x="1972" y="2164"/>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02" name="Rectangle 47"/>
            <p:cNvSpPr>
              <a:spLocks noChangeArrowheads="1"/>
            </p:cNvSpPr>
            <p:nvPr/>
          </p:nvSpPr>
          <p:spPr bwMode="auto">
            <a:xfrm>
              <a:off x="2212" y="2164"/>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03" name="Rectangle 48"/>
            <p:cNvSpPr>
              <a:spLocks noChangeArrowheads="1"/>
            </p:cNvSpPr>
            <p:nvPr/>
          </p:nvSpPr>
          <p:spPr bwMode="auto">
            <a:xfrm>
              <a:off x="2452" y="2164"/>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04" name="Rectangle 49"/>
            <p:cNvSpPr>
              <a:spLocks noChangeArrowheads="1"/>
            </p:cNvSpPr>
            <p:nvPr/>
          </p:nvSpPr>
          <p:spPr bwMode="auto">
            <a:xfrm>
              <a:off x="1252" y="2308"/>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05" name="Rectangle 50"/>
            <p:cNvSpPr>
              <a:spLocks noChangeArrowheads="1"/>
            </p:cNvSpPr>
            <p:nvPr/>
          </p:nvSpPr>
          <p:spPr bwMode="auto">
            <a:xfrm>
              <a:off x="1492" y="2308"/>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06" name="Rectangle 51"/>
            <p:cNvSpPr>
              <a:spLocks noChangeArrowheads="1"/>
            </p:cNvSpPr>
            <p:nvPr/>
          </p:nvSpPr>
          <p:spPr bwMode="auto">
            <a:xfrm>
              <a:off x="1732" y="2308"/>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07" name="Rectangle 52"/>
            <p:cNvSpPr>
              <a:spLocks noChangeArrowheads="1"/>
            </p:cNvSpPr>
            <p:nvPr/>
          </p:nvSpPr>
          <p:spPr bwMode="auto">
            <a:xfrm>
              <a:off x="1972" y="2308"/>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08" name="Rectangle 53"/>
            <p:cNvSpPr>
              <a:spLocks noChangeArrowheads="1"/>
            </p:cNvSpPr>
            <p:nvPr/>
          </p:nvSpPr>
          <p:spPr bwMode="auto">
            <a:xfrm>
              <a:off x="2212" y="2308"/>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09" name="Rectangle 54"/>
            <p:cNvSpPr>
              <a:spLocks noChangeArrowheads="1"/>
            </p:cNvSpPr>
            <p:nvPr/>
          </p:nvSpPr>
          <p:spPr bwMode="auto">
            <a:xfrm>
              <a:off x="2452" y="2308"/>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10" name="Rectangle 55"/>
            <p:cNvSpPr>
              <a:spLocks noChangeArrowheads="1"/>
            </p:cNvSpPr>
            <p:nvPr/>
          </p:nvSpPr>
          <p:spPr bwMode="auto">
            <a:xfrm>
              <a:off x="2692" y="2308"/>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11" name="Rectangle 56"/>
            <p:cNvSpPr>
              <a:spLocks noChangeArrowheads="1"/>
            </p:cNvSpPr>
            <p:nvPr/>
          </p:nvSpPr>
          <p:spPr bwMode="auto">
            <a:xfrm>
              <a:off x="1492" y="2452"/>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12" name="Rectangle 57"/>
            <p:cNvSpPr>
              <a:spLocks noChangeArrowheads="1"/>
            </p:cNvSpPr>
            <p:nvPr/>
          </p:nvSpPr>
          <p:spPr bwMode="auto">
            <a:xfrm>
              <a:off x="1732" y="2452"/>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13" name="Rectangle 58"/>
            <p:cNvSpPr>
              <a:spLocks noChangeArrowheads="1"/>
            </p:cNvSpPr>
            <p:nvPr/>
          </p:nvSpPr>
          <p:spPr bwMode="auto">
            <a:xfrm>
              <a:off x="1972" y="2452"/>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14" name="Rectangle 59"/>
            <p:cNvSpPr>
              <a:spLocks noChangeArrowheads="1"/>
            </p:cNvSpPr>
            <p:nvPr/>
          </p:nvSpPr>
          <p:spPr bwMode="auto">
            <a:xfrm>
              <a:off x="2212" y="2452"/>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15" name="Rectangle 60"/>
            <p:cNvSpPr>
              <a:spLocks noChangeArrowheads="1"/>
            </p:cNvSpPr>
            <p:nvPr/>
          </p:nvSpPr>
          <p:spPr bwMode="auto">
            <a:xfrm>
              <a:off x="2452" y="2452"/>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16" name="Rectangle 61"/>
            <p:cNvSpPr>
              <a:spLocks noChangeArrowheads="1"/>
            </p:cNvSpPr>
            <p:nvPr/>
          </p:nvSpPr>
          <p:spPr bwMode="auto">
            <a:xfrm>
              <a:off x="2692" y="2452"/>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17" name="Rectangle 62"/>
            <p:cNvSpPr>
              <a:spLocks noChangeArrowheads="1"/>
            </p:cNvSpPr>
            <p:nvPr/>
          </p:nvSpPr>
          <p:spPr bwMode="auto">
            <a:xfrm>
              <a:off x="2932" y="2452"/>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18" name="Rectangle 63"/>
            <p:cNvSpPr>
              <a:spLocks noChangeArrowheads="1"/>
            </p:cNvSpPr>
            <p:nvPr/>
          </p:nvSpPr>
          <p:spPr bwMode="auto">
            <a:xfrm>
              <a:off x="1732" y="2596"/>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19" name="Rectangle 64"/>
            <p:cNvSpPr>
              <a:spLocks noChangeArrowheads="1"/>
            </p:cNvSpPr>
            <p:nvPr/>
          </p:nvSpPr>
          <p:spPr bwMode="auto">
            <a:xfrm>
              <a:off x="1972" y="2596"/>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20" name="Rectangle 65"/>
            <p:cNvSpPr>
              <a:spLocks noChangeArrowheads="1"/>
            </p:cNvSpPr>
            <p:nvPr/>
          </p:nvSpPr>
          <p:spPr bwMode="auto">
            <a:xfrm>
              <a:off x="2212" y="2596"/>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21" name="Rectangle 66"/>
            <p:cNvSpPr>
              <a:spLocks noChangeArrowheads="1"/>
            </p:cNvSpPr>
            <p:nvPr/>
          </p:nvSpPr>
          <p:spPr bwMode="auto">
            <a:xfrm>
              <a:off x="2452" y="2596"/>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22" name="Rectangle 67"/>
            <p:cNvSpPr>
              <a:spLocks noChangeArrowheads="1"/>
            </p:cNvSpPr>
            <p:nvPr/>
          </p:nvSpPr>
          <p:spPr bwMode="auto">
            <a:xfrm>
              <a:off x="2692" y="2596"/>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23" name="Rectangle 68"/>
            <p:cNvSpPr>
              <a:spLocks noChangeArrowheads="1"/>
            </p:cNvSpPr>
            <p:nvPr/>
          </p:nvSpPr>
          <p:spPr bwMode="auto">
            <a:xfrm>
              <a:off x="2932" y="2596"/>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24" name="Rectangle 69"/>
            <p:cNvSpPr>
              <a:spLocks noChangeArrowheads="1"/>
            </p:cNvSpPr>
            <p:nvPr/>
          </p:nvSpPr>
          <p:spPr bwMode="auto">
            <a:xfrm>
              <a:off x="3172" y="2596"/>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25" name="Rectangle 70"/>
            <p:cNvSpPr>
              <a:spLocks noChangeArrowheads="1"/>
            </p:cNvSpPr>
            <p:nvPr/>
          </p:nvSpPr>
          <p:spPr bwMode="auto">
            <a:xfrm>
              <a:off x="1972" y="274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26" name="Rectangle 71"/>
            <p:cNvSpPr>
              <a:spLocks noChangeArrowheads="1"/>
            </p:cNvSpPr>
            <p:nvPr/>
          </p:nvSpPr>
          <p:spPr bwMode="auto">
            <a:xfrm>
              <a:off x="2212" y="274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27" name="Rectangle 72"/>
            <p:cNvSpPr>
              <a:spLocks noChangeArrowheads="1"/>
            </p:cNvSpPr>
            <p:nvPr/>
          </p:nvSpPr>
          <p:spPr bwMode="auto">
            <a:xfrm>
              <a:off x="2452" y="274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28" name="Rectangle 73"/>
            <p:cNvSpPr>
              <a:spLocks noChangeArrowheads="1"/>
            </p:cNvSpPr>
            <p:nvPr/>
          </p:nvSpPr>
          <p:spPr bwMode="auto">
            <a:xfrm>
              <a:off x="2692" y="274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29" name="Rectangle 74"/>
            <p:cNvSpPr>
              <a:spLocks noChangeArrowheads="1"/>
            </p:cNvSpPr>
            <p:nvPr/>
          </p:nvSpPr>
          <p:spPr bwMode="auto">
            <a:xfrm>
              <a:off x="2932" y="274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30" name="Rectangle 75"/>
            <p:cNvSpPr>
              <a:spLocks noChangeArrowheads="1"/>
            </p:cNvSpPr>
            <p:nvPr/>
          </p:nvSpPr>
          <p:spPr bwMode="auto">
            <a:xfrm>
              <a:off x="3172" y="274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31" name="Rectangle 76"/>
            <p:cNvSpPr>
              <a:spLocks noChangeArrowheads="1"/>
            </p:cNvSpPr>
            <p:nvPr/>
          </p:nvSpPr>
          <p:spPr bwMode="auto">
            <a:xfrm>
              <a:off x="3412" y="2740"/>
              <a:ext cx="23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grpSp>
      <p:grpSp>
        <p:nvGrpSpPr>
          <p:cNvPr id="202832" name="Group 77"/>
          <p:cNvGrpSpPr>
            <a:grpSpLocks/>
          </p:cNvGrpSpPr>
          <p:nvPr/>
        </p:nvGrpSpPr>
        <p:grpSpPr bwMode="auto">
          <a:xfrm>
            <a:off x="692150" y="4806950"/>
            <a:ext cx="4559300" cy="1358900"/>
            <a:chOff x="436" y="3028"/>
            <a:chExt cx="2872" cy="856"/>
          </a:xfrm>
        </p:grpSpPr>
        <p:sp>
          <p:nvSpPr>
            <p:cNvPr id="202833" name="Rectangle 78"/>
            <p:cNvSpPr>
              <a:spLocks noChangeArrowheads="1"/>
            </p:cNvSpPr>
            <p:nvPr/>
          </p:nvSpPr>
          <p:spPr bwMode="auto">
            <a:xfrm>
              <a:off x="436" y="302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A</a:t>
              </a:r>
            </a:p>
          </p:txBody>
        </p:sp>
        <p:sp>
          <p:nvSpPr>
            <p:cNvPr id="202834" name="Rectangle 79"/>
            <p:cNvSpPr>
              <a:spLocks noChangeArrowheads="1"/>
            </p:cNvSpPr>
            <p:nvPr/>
          </p:nvSpPr>
          <p:spPr bwMode="auto">
            <a:xfrm>
              <a:off x="436" y="3172"/>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B</a:t>
              </a:r>
            </a:p>
          </p:txBody>
        </p:sp>
        <p:sp>
          <p:nvSpPr>
            <p:cNvPr id="202835" name="Rectangle 80"/>
            <p:cNvSpPr>
              <a:spLocks noChangeArrowheads="1"/>
            </p:cNvSpPr>
            <p:nvPr/>
          </p:nvSpPr>
          <p:spPr bwMode="auto">
            <a:xfrm>
              <a:off x="916" y="3316"/>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C</a:t>
              </a:r>
            </a:p>
          </p:txBody>
        </p:sp>
        <p:sp>
          <p:nvSpPr>
            <p:cNvPr id="202836" name="Rectangle 81"/>
            <p:cNvSpPr>
              <a:spLocks noChangeArrowheads="1"/>
            </p:cNvSpPr>
            <p:nvPr/>
          </p:nvSpPr>
          <p:spPr bwMode="auto">
            <a:xfrm>
              <a:off x="916" y="3460"/>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D</a:t>
              </a:r>
            </a:p>
          </p:txBody>
        </p:sp>
        <p:sp>
          <p:nvSpPr>
            <p:cNvPr id="202837" name="Rectangle 82"/>
            <p:cNvSpPr>
              <a:spLocks noChangeArrowheads="1"/>
            </p:cNvSpPr>
            <p:nvPr/>
          </p:nvSpPr>
          <p:spPr bwMode="auto">
            <a:xfrm>
              <a:off x="1396" y="360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E</a:t>
              </a:r>
            </a:p>
          </p:txBody>
        </p:sp>
        <p:sp>
          <p:nvSpPr>
            <p:cNvPr id="202838" name="Rectangle 83"/>
            <p:cNvSpPr>
              <a:spLocks noChangeArrowheads="1"/>
            </p:cNvSpPr>
            <p:nvPr/>
          </p:nvSpPr>
          <p:spPr bwMode="auto">
            <a:xfrm>
              <a:off x="916" y="302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39" name="Rectangle 84"/>
            <p:cNvSpPr>
              <a:spLocks noChangeArrowheads="1"/>
            </p:cNvSpPr>
            <p:nvPr/>
          </p:nvSpPr>
          <p:spPr bwMode="auto">
            <a:xfrm>
              <a:off x="1396" y="3172"/>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40" name="Rectangle 85"/>
            <p:cNvSpPr>
              <a:spLocks noChangeArrowheads="1"/>
            </p:cNvSpPr>
            <p:nvPr/>
          </p:nvSpPr>
          <p:spPr bwMode="auto">
            <a:xfrm>
              <a:off x="1876" y="3316"/>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41" name="Rectangle 86"/>
            <p:cNvSpPr>
              <a:spLocks noChangeArrowheads="1"/>
            </p:cNvSpPr>
            <p:nvPr/>
          </p:nvSpPr>
          <p:spPr bwMode="auto">
            <a:xfrm>
              <a:off x="2356" y="3460"/>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42" name="Rectangle 87"/>
            <p:cNvSpPr>
              <a:spLocks noChangeArrowheads="1"/>
            </p:cNvSpPr>
            <p:nvPr/>
          </p:nvSpPr>
          <p:spPr bwMode="auto">
            <a:xfrm>
              <a:off x="1396" y="374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eaLnBrk="0" hangingPunct="0"/>
              <a:r>
                <a:rPr lang="en-US" sz="1800">
                  <a:latin typeface="Lato" panose="020F0502020204030203" pitchFamily="34" charset="0"/>
                </a:rPr>
                <a:t>F</a:t>
              </a:r>
            </a:p>
          </p:txBody>
        </p:sp>
        <p:sp>
          <p:nvSpPr>
            <p:cNvPr id="202843" name="Rectangle 88"/>
            <p:cNvSpPr>
              <a:spLocks noChangeArrowheads="1"/>
            </p:cNvSpPr>
            <p:nvPr/>
          </p:nvSpPr>
          <p:spPr bwMode="auto">
            <a:xfrm>
              <a:off x="2356" y="360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44" name="Rectangle 89"/>
            <p:cNvSpPr>
              <a:spLocks noChangeArrowheads="1"/>
            </p:cNvSpPr>
            <p:nvPr/>
          </p:nvSpPr>
          <p:spPr bwMode="auto">
            <a:xfrm>
              <a:off x="2836" y="374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45" name="Rectangle 90"/>
            <p:cNvSpPr>
              <a:spLocks noChangeArrowheads="1"/>
            </p:cNvSpPr>
            <p:nvPr/>
          </p:nvSpPr>
          <p:spPr bwMode="auto">
            <a:xfrm>
              <a:off x="1396" y="302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46" name="Rectangle 91"/>
            <p:cNvSpPr>
              <a:spLocks noChangeArrowheads="1"/>
            </p:cNvSpPr>
            <p:nvPr/>
          </p:nvSpPr>
          <p:spPr bwMode="auto">
            <a:xfrm>
              <a:off x="1876" y="3172"/>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47" name="Rectangle 92"/>
            <p:cNvSpPr>
              <a:spLocks noChangeArrowheads="1"/>
            </p:cNvSpPr>
            <p:nvPr/>
          </p:nvSpPr>
          <p:spPr bwMode="auto">
            <a:xfrm>
              <a:off x="1876" y="302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48" name="Rectangle 93"/>
            <p:cNvSpPr>
              <a:spLocks noChangeArrowheads="1"/>
            </p:cNvSpPr>
            <p:nvPr/>
          </p:nvSpPr>
          <p:spPr bwMode="auto">
            <a:xfrm>
              <a:off x="1876" y="360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49" name="Rectangle 94"/>
            <p:cNvSpPr>
              <a:spLocks noChangeArrowheads="1"/>
            </p:cNvSpPr>
            <p:nvPr/>
          </p:nvSpPr>
          <p:spPr bwMode="auto">
            <a:xfrm>
              <a:off x="2356" y="3316"/>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50" name="Rectangle 95"/>
            <p:cNvSpPr>
              <a:spLocks noChangeArrowheads="1"/>
            </p:cNvSpPr>
            <p:nvPr/>
          </p:nvSpPr>
          <p:spPr bwMode="auto">
            <a:xfrm>
              <a:off x="2356" y="374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51" name="Rectangle 96"/>
            <p:cNvSpPr>
              <a:spLocks noChangeArrowheads="1"/>
            </p:cNvSpPr>
            <p:nvPr/>
          </p:nvSpPr>
          <p:spPr bwMode="auto">
            <a:xfrm>
              <a:off x="2836" y="3604"/>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52" name="Rectangle 97"/>
            <p:cNvSpPr>
              <a:spLocks noChangeArrowheads="1"/>
            </p:cNvSpPr>
            <p:nvPr/>
          </p:nvSpPr>
          <p:spPr bwMode="auto">
            <a:xfrm>
              <a:off x="1876" y="3748"/>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53" name="Rectangle 98"/>
            <p:cNvSpPr>
              <a:spLocks noChangeArrowheads="1"/>
            </p:cNvSpPr>
            <p:nvPr/>
          </p:nvSpPr>
          <p:spPr bwMode="auto">
            <a:xfrm>
              <a:off x="1396" y="3460"/>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54" name="Rectangle 99"/>
            <p:cNvSpPr>
              <a:spLocks noChangeArrowheads="1"/>
            </p:cNvSpPr>
            <p:nvPr/>
          </p:nvSpPr>
          <p:spPr bwMode="auto">
            <a:xfrm>
              <a:off x="1396" y="3316"/>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sp>
          <p:nvSpPr>
            <p:cNvPr id="202855" name="Rectangle 100"/>
            <p:cNvSpPr>
              <a:spLocks noChangeArrowheads="1"/>
            </p:cNvSpPr>
            <p:nvPr/>
          </p:nvSpPr>
          <p:spPr bwMode="auto">
            <a:xfrm>
              <a:off x="1876" y="3460"/>
              <a:ext cx="472" cy="136"/>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latin typeface="Lato" panose="020F0502020204030203" pitchFamily="34" charset="0"/>
              </a:endParaRPr>
            </a:p>
          </p:txBody>
        </p:sp>
      </p:grpSp>
      <p:sp>
        <p:nvSpPr>
          <p:cNvPr id="202856" name="Rectangle 101"/>
          <p:cNvSpPr>
            <a:spLocks noChangeArrowheads="1"/>
          </p:cNvSpPr>
          <p:nvPr/>
        </p:nvSpPr>
        <p:spPr bwMode="auto">
          <a:xfrm>
            <a:off x="5775325" y="2849563"/>
            <a:ext cx="3030538" cy="344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p>
            <a:pPr eaLnBrk="0" hangingPunct="0"/>
            <a:r>
              <a:rPr lang="en-US" sz="2000">
                <a:latin typeface="Lato" panose="020F0502020204030203" pitchFamily="34" charset="0"/>
              </a:rPr>
              <a:t>Equal steady</a:t>
            </a:r>
          </a:p>
          <a:p>
            <a:pPr eaLnBrk="0" hangingPunct="0"/>
            <a:r>
              <a:rPr lang="en-US" sz="2000">
                <a:latin typeface="Lato" panose="020F0502020204030203" pitchFamily="34" charset="0"/>
              </a:rPr>
              <a:t>state throughput</a:t>
            </a:r>
          </a:p>
          <a:p>
            <a:pPr eaLnBrk="0" hangingPunct="0"/>
            <a:r>
              <a:rPr lang="en-US" sz="2000">
                <a:latin typeface="Lato" panose="020F0502020204030203" pitchFamily="34" charset="0"/>
              </a:rPr>
              <a:t>between superscalar</a:t>
            </a:r>
          </a:p>
          <a:p>
            <a:pPr eaLnBrk="0" hangingPunct="0"/>
            <a:r>
              <a:rPr lang="en-US" sz="2000">
                <a:latin typeface="Lato" panose="020F0502020204030203" pitchFamily="34" charset="0"/>
              </a:rPr>
              <a:t>and superpipelining</a:t>
            </a:r>
          </a:p>
          <a:p>
            <a:pPr eaLnBrk="0" hangingPunct="0"/>
            <a:endParaRPr lang="en-US" sz="2000">
              <a:latin typeface="Lato" panose="020F0502020204030203" pitchFamily="34" charset="0"/>
            </a:endParaRPr>
          </a:p>
          <a:p>
            <a:pPr eaLnBrk="0" hangingPunct="0"/>
            <a:r>
              <a:rPr lang="en-US" sz="2000">
                <a:latin typeface="Lato" panose="020F0502020204030203" pitchFamily="34" charset="0"/>
              </a:rPr>
              <a:t>(same number of </a:t>
            </a:r>
          </a:p>
          <a:p>
            <a:pPr eaLnBrk="0" hangingPunct="0"/>
            <a:r>
              <a:rPr lang="en-US" sz="2000">
                <a:latin typeface="Lato" panose="020F0502020204030203" pitchFamily="34" charset="0"/>
              </a:rPr>
              <a:t>overlapped operations)</a:t>
            </a:r>
          </a:p>
          <a:p>
            <a:pPr eaLnBrk="0" hangingPunct="0"/>
            <a:endParaRPr lang="en-US" sz="2000">
              <a:latin typeface="Lato" panose="020F0502020204030203" pitchFamily="34" charset="0"/>
            </a:endParaRPr>
          </a:p>
          <a:p>
            <a:pPr eaLnBrk="0" hangingPunct="0"/>
            <a:r>
              <a:rPr lang="en-US" sz="2000">
                <a:latin typeface="Lato" panose="020F0502020204030203" pitchFamily="34" charset="0"/>
              </a:rPr>
              <a:t>longer startup for</a:t>
            </a:r>
          </a:p>
          <a:p>
            <a:pPr eaLnBrk="0" hangingPunct="0"/>
            <a:r>
              <a:rPr lang="en-US" sz="2000">
                <a:latin typeface="Lato" panose="020F0502020204030203" pitchFamily="34" charset="0"/>
              </a:rPr>
              <a:t>superpipeline.  Effects on</a:t>
            </a:r>
          </a:p>
          <a:p>
            <a:pPr eaLnBrk="0" hangingPunct="0"/>
            <a:r>
              <a:rPr lang="en-US" sz="2000">
                <a:latin typeface="Lato" panose="020F0502020204030203" pitchFamily="34" charset="0"/>
              </a:rPr>
              <a:t>branches??</a:t>
            </a:r>
          </a:p>
        </p:txBody>
      </p:sp>
    </p:spTree>
    <p:extLst>
      <p:ext uri="{BB962C8B-B14F-4D97-AF65-F5344CB8AC3E}">
        <p14:creationId xmlns:p14="http://schemas.microsoft.com/office/powerpoint/2010/main" val="3889016159"/>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Register File Valid?</a:t>
            </a:r>
          </a:p>
        </p:txBody>
      </p:sp>
      <p:sp>
        <p:nvSpPr>
          <p:cNvPr id="3" name="Content Placeholder 2"/>
          <p:cNvSpPr>
            <a:spLocks noGrp="1"/>
          </p:cNvSpPr>
          <p:nvPr>
            <p:ph idx="1"/>
          </p:nvPr>
        </p:nvSpPr>
        <p:spPr/>
        <p:txBody>
          <a:bodyPr/>
          <a:lstStyle/>
          <a:p>
            <a:r>
              <a:rPr lang="en-US" dirty="0"/>
              <a:t>Set to invalid the moment dispatched as destination</a:t>
            </a:r>
          </a:p>
          <a:p>
            <a:pPr lvl="1"/>
            <a:r>
              <a:rPr lang="en-US" dirty="0"/>
              <a:t>At that point no following instructions should read the old value</a:t>
            </a:r>
          </a:p>
          <a:p>
            <a:r>
              <a:rPr lang="en-US" dirty="0"/>
              <a:t>Set to valid during </a:t>
            </a:r>
            <a:r>
              <a:rPr lang="en-US" dirty="0" err="1"/>
              <a:t>writeback</a:t>
            </a:r>
            <a:r>
              <a:rPr lang="en-US" dirty="0"/>
              <a:t>/complete </a:t>
            </a:r>
            <a:r>
              <a:rPr lang="en-US" dirty="0" err="1"/>
              <a:t>iff</a:t>
            </a:r>
            <a:r>
              <a:rPr lang="en-US" dirty="0"/>
              <a:t> tag matches instructions and register file location</a:t>
            </a:r>
          </a:p>
          <a:p>
            <a:pPr lvl="1"/>
            <a:r>
              <a:rPr lang="en-US" dirty="0"/>
              <a:t>Every instruction must maintain its original destination architectural register name</a:t>
            </a:r>
          </a:p>
          <a:p>
            <a:pPr lvl="1"/>
            <a:r>
              <a:rPr lang="en-US" dirty="0"/>
              <a:t>Every instruction must maintain its tag</a:t>
            </a:r>
          </a:p>
        </p:txBody>
      </p:sp>
      <p:sp>
        <p:nvSpPr>
          <p:cNvPr id="4" name="Slide Number Placeholder 3"/>
          <p:cNvSpPr>
            <a:spLocks noGrp="1"/>
          </p:cNvSpPr>
          <p:nvPr>
            <p:ph type="sldNum" idx="12"/>
          </p:nvPr>
        </p:nvSpPr>
        <p:spPr/>
        <p:txBody>
          <a:bodyPr/>
          <a:lstStyle/>
          <a:p>
            <a:fld id="{9298A09C-1584-4E46-935C-492AB14C1C1B}" type="slidenum">
              <a:rPr lang="en-US" altLang="en-US" smtClean="0"/>
              <a:pPr/>
              <a:t>4</a:t>
            </a:fld>
            <a:endParaRPr lang="en-US" altLang="en-US"/>
          </a:p>
        </p:txBody>
      </p:sp>
      <p:sp>
        <p:nvSpPr>
          <p:cNvPr id="5" name="Footer Placeholder 4"/>
          <p:cNvSpPr>
            <a:spLocks noGrp="1"/>
          </p:cNvSpPr>
          <p:nvPr>
            <p:ph type="ftr" idx="3"/>
          </p:nvPr>
        </p:nvSpPr>
        <p:spPr/>
        <p:txBody>
          <a:bodyPr/>
          <a:lstStyle/>
          <a:p>
            <a:r>
              <a:rPr lang="fi-FI" altLang="en-US"/>
              <a:t>(c) Derek Chiou &amp; Mattan Erez &amp; Dam Sunwoo</a:t>
            </a:r>
            <a:endParaRPr lang="en-US" altLang="en-US" dirty="0"/>
          </a:p>
        </p:txBody>
      </p:sp>
    </p:spTree>
    <p:extLst>
      <p:ext uri="{BB962C8B-B14F-4D97-AF65-F5344CB8AC3E}">
        <p14:creationId xmlns:p14="http://schemas.microsoft.com/office/powerpoint/2010/main" val="18158930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62E56-ECB5-F149-8F47-7B32C90F2C65}"/>
              </a:ext>
            </a:extLst>
          </p:cNvPr>
          <p:cNvSpPr>
            <a:spLocks noGrp="1"/>
          </p:cNvSpPr>
          <p:nvPr>
            <p:ph type="title"/>
          </p:nvPr>
        </p:nvSpPr>
        <p:spPr/>
        <p:txBody>
          <a:bodyPr/>
          <a:lstStyle/>
          <a:p>
            <a:r>
              <a:rPr lang="en-US" dirty="0"/>
              <a:t>Some Real World Examples</a:t>
            </a:r>
          </a:p>
        </p:txBody>
      </p:sp>
      <p:sp>
        <p:nvSpPr>
          <p:cNvPr id="6" name="Content Placeholder 5">
            <a:extLst>
              <a:ext uri="{FF2B5EF4-FFF2-40B4-BE49-F238E27FC236}">
                <a16:creationId xmlns:a16="http://schemas.microsoft.com/office/drawing/2014/main" id="{F1C86962-85B2-8946-9DF4-E44FAD408D37}"/>
              </a:ext>
            </a:extLst>
          </p:cNvPr>
          <p:cNvSpPr>
            <a:spLocks noGrp="1"/>
          </p:cNvSpPr>
          <p:nvPr>
            <p:ph idx="1"/>
          </p:nvPr>
        </p:nvSpPr>
        <p:spPr/>
        <p:txBody>
          <a:bodyPr/>
          <a:lstStyle/>
          <a:p>
            <a:r>
              <a:rPr lang="en-US" dirty="0"/>
              <a:t>Let’s take a look at how everything we learned about core microarchitecture is applied in a real life</a:t>
            </a:r>
          </a:p>
          <a:p>
            <a:pPr lvl="1"/>
            <a:r>
              <a:rPr lang="en-US" dirty="0"/>
              <a:t>Pipelining</a:t>
            </a:r>
          </a:p>
          <a:p>
            <a:pPr lvl="1"/>
            <a:r>
              <a:rPr lang="en-US" dirty="0"/>
              <a:t>Out-of-Order execution</a:t>
            </a:r>
          </a:p>
          <a:p>
            <a:pPr lvl="2"/>
            <a:r>
              <a:rPr lang="en-US" dirty="0"/>
              <a:t>Register renaming, reservation stations, register file design</a:t>
            </a:r>
          </a:p>
          <a:p>
            <a:endParaRPr lang="en-US" dirty="0"/>
          </a:p>
          <a:p>
            <a:r>
              <a:rPr lang="en-US" dirty="0"/>
              <a:t>Disclaimer</a:t>
            </a:r>
          </a:p>
          <a:p>
            <a:pPr lvl="1"/>
            <a:r>
              <a:rPr lang="en-US" dirty="0"/>
              <a:t>These designs are shown for education purposes only</a:t>
            </a:r>
          </a:p>
          <a:p>
            <a:pPr lvl="1"/>
            <a:r>
              <a:rPr lang="en-US" dirty="0"/>
              <a:t>The following designs are shown just to illustrate how the concepts we learned are applied in real designed</a:t>
            </a:r>
          </a:p>
          <a:p>
            <a:pPr lvl="1"/>
            <a:r>
              <a:rPr lang="en-US" dirty="0"/>
              <a:t>This is not a confirmation of any of the exact designs or parameters</a:t>
            </a:r>
          </a:p>
          <a:p>
            <a:pPr lvl="1"/>
            <a:r>
              <a:rPr lang="en-US" dirty="0"/>
              <a:t>All diagrams are based on publicly accessible papers or articles</a:t>
            </a:r>
          </a:p>
        </p:txBody>
      </p:sp>
      <p:sp>
        <p:nvSpPr>
          <p:cNvPr id="3" name="Slide Number Placeholder 2">
            <a:extLst>
              <a:ext uri="{FF2B5EF4-FFF2-40B4-BE49-F238E27FC236}">
                <a16:creationId xmlns:a16="http://schemas.microsoft.com/office/drawing/2014/main" id="{86F07D92-C03F-F846-83C5-D1C3A1A90483}"/>
              </a:ext>
            </a:extLst>
          </p:cNvPr>
          <p:cNvSpPr>
            <a:spLocks noGrp="1"/>
          </p:cNvSpPr>
          <p:nvPr>
            <p:ph type="sldNum" idx="12"/>
          </p:nvPr>
        </p:nvSpPr>
        <p:spPr/>
        <p:txBody>
          <a:bodyPr/>
          <a:lstStyle/>
          <a:p>
            <a:fld id="{76F08723-54D2-4578-BD5A-75247D965FFA}" type="slidenum">
              <a:rPr lang="en-US" altLang="en-US" smtClean="0"/>
              <a:pPr/>
              <a:t>40</a:t>
            </a:fld>
            <a:endParaRPr lang="en-US" altLang="en-US"/>
          </a:p>
        </p:txBody>
      </p:sp>
      <p:sp>
        <p:nvSpPr>
          <p:cNvPr id="4" name="Footer Placeholder 3">
            <a:extLst>
              <a:ext uri="{FF2B5EF4-FFF2-40B4-BE49-F238E27FC236}">
                <a16:creationId xmlns:a16="http://schemas.microsoft.com/office/drawing/2014/main" id="{811B81BD-0E3B-3044-934C-5550303B08A3}"/>
              </a:ext>
            </a:extLst>
          </p:cNvPr>
          <p:cNvSpPr>
            <a:spLocks noGrp="1"/>
          </p:cNvSpPr>
          <p:nvPr>
            <p:ph type="ftr" idx="3"/>
          </p:nvPr>
        </p:nvSpPr>
        <p:spPr/>
        <p:txBody>
          <a:bodyPr/>
          <a:lstStyle/>
          <a:p>
            <a:r>
              <a:rPr lang="en-US" altLang="en-US"/>
              <a:t>(c) Derek Chiou &amp; Mattan Erez &amp; Dam Sunwoo</a:t>
            </a:r>
          </a:p>
        </p:txBody>
      </p:sp>
    </p:spTree>
    <p:extLst>
      <p:ext uri="{BB962C8B-B14F-4D97-AF65-F5344CB8AC3E}">
        <p14:creationId xmlns:p14="http://schemas.microsoft.com/office/powerpoint/2010/main" val="10224378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a:extLst>
              <a:ext uri="{FF2B5EF4-FFF2-40B4-BE49-F238E27FC236}">
                <a16:creationId xmlns:a16="http://schemas.microsoft.com/office/drawing/2014/main" id="{18B60254-FFFE-0345-8C3C-44873ED687AE}"/>
              </a:ext>
            </a:extLst>
          </p:cNvPr>
          <p:cNvSpPr>
            <a:spLocks noGrp="1"/>
          </p:cNvSpPr>
          <p:nvPr>
            <p:ph type="title"/>
          </p:nvPr>
        </p:nvSpPr>
        <p:spPr>
          <a:xfrm>
            <a:off x="381000" y="248443"/>
            <a:ext cx="8603185" cy="900113"/>
          </a:xfrm>
        </p:spPr>
        <p:txBody>
          <a:bodyPr/>
          <a:lstStyle/>
          <a:p>
            <a:r>
              <a:rPr lang="en-US" altLang="en-US" dirty="0">
                <a:ea typeface="ＭＳ Ｐゴシック" panose="020B0600070205080204" pitchFamily="34" charset="-128"/>
              </a:rPr>
              <a:t>Intel Pentium Pro (P6) (1995)</a:t>
            </a:r>
          </a:p>
        </p:txBody>
      </p:sp>
      <p:sp>
        <p:nvSpPr>
          <p:cNvPr id="36866" name="Slide Number Placeholder 3">
            <a:extLst>
              <a:ext uri="{FF2B5EF4-FFF2-40B4-BE49-F238E27FC236}">
                <a16:creationId xmlns:a16="http://schemas.microsoft.com/office/drawing/2014/main" id="{CB573A08-C600-9942-8758-1DAD24317E62}"/>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sz="1600" dirty="0">
              <a:solidFill>
                <a:srgbClr val="000000"/>
              </a:solidFill>
              <a:latin typeface="Garamond" panose="02020404030301010803" pitchFamily="18" charset="0"/>
            </a:endParaRPr>
          </a:p>
        </p:txBody>
      </p:sp>
      <p:pic>
        <p:nvPicPr>
          <p:cNvPr id="36867" name="Picture 2">
            <a:extLst>
              <a:ext uri="{FF2B5EF4-FFF2-40B4-BE49-F238E27FC236}">
                <a16:creationId xmlns:a16="http://schemas.microsoft.com/office/drawing/2014/main" id="{FFF476CC-3F64-044F-8F39-057440DF18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50" y="1031875"/>
            <a:ext cx="4799013" cy="51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68" name="TextBox 5">
            <a:extLst>
              <a:ext uri="{FF2B5EF4-FFF2-40B4-BE49-F238E27FC236}">
                <a16:creationId xmlns:a16="http://schemas.microsoft.com/office/drawing/2014/main" id="{190F6A01-3E74-124A-ACB4-96934CDCA454}"/>
              </a:ext>
            </a:extLst>
          </p:cNvPr>
          <p:cNvSpPr txBox="1">
            <a:spLocks noChangeArrowheads="1"/>
          </p:cNvSpPr>
          <p:nvPr/>
        </p:nvSpPr>
        <p:spPr bwMode="auto">
          <a:xfrm>
            <a:off x="228600" y="6488113"/>
            <a:ext cx="484981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400">
                <a:cs typeface="Arial" panose="020B0604020202020204" pitchFamily="34" charset="0"/>
              </a:rPr>
              <a:t>Figure courtesy of Prof. Wen-mei Hwu, University of Illinois</a:t>
            </a:r>
          </a:p>
        </p:txBody>
      </p:sp>
      <p:pic>
        <p:nvPicPr>
          <p:cNvPr id="36869" name="Picture 3">
            <a:extLst>
              <a:ext uri="{FF2B5EF4-FFF2-40B4-BE49-F238E27FC236}">
                <a16:creationId xmlns:a16="http://schemas.microsoft.com/office/drawing/2014/main" id="{CDFDBEF3-706F-6847-B60E-AEED770A50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51325" y="1741488"/>
            <a:ext cx="489267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76206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le 1">
            <a:extLst>
              <a:ext uri="{FF2B5EF4-FFF2-40B4-BE49-F238E27FC236}">
                <a16:creationId xmlns:a16="http://schemas.microsoft.com/office/drawing/2014/main" id="{96C5EA35-16C1-434E-B28B-9C0DB7AF6D2E}"/>
              </a:ext>
            </a:extLst>
          </p:cNvPr>
          <p:cNvSpPr>
            <a:spLocks noGrp="1"/>
          </p:cNvSpPr>
          <p:nvPr>
            <p:ph type="title"/>
          </p:nvPr>
        </p:nvSpPr>
        <p:spPr/>
        <p:txBody>
          <a:bodyPr/>
          <a:lstStyle/>
          <a:p>
            <a:r>
              <a:rPr lang="en-US" altLang="en-US" dirty="0">
                <a:ea typeface="ＭＳ Ｐゴシック" panose="020B0600070205080204" pitchFamily="34" charset="-128"/>
              </a:rPr>
              <a:t>Intel Pentium 4 (</a:t>
            </a:r>
            <a:r>
              <a:rPr lang="en-US" altLang="en-US" dirty="0" err="1">
                <a:ea typeface="ＭＳ Ｐゴシック" panose="020B0600070205080204" pitchFamily="34" charset="-128"/>
              </a:rPr>
              <a:t>Netburst</a:t>
            </a:r>
            <a:r>
              <a:rPr lang="en-US" altLang="en-US" dirty="0">
                <a:ea typeface="ＭＳ Ｐゴシック" panose="020B0600070205080204" pitchFamily="34" charset="-128"/>
              </a:rPr>
              <a:t>) (2000)</a:t>
            </a:r>
          </a:p>
        </p:txBody>
      </p:sp>
      <p:pic>
        <p:nvPicPr>
          <p:cNvPr id="37891" name="Content Placeholder 6" descr="p4-pipeline2.jpg">
            <a:extLst>
              <a:ext uri="{FF2B5EF4-FFF2-40B4-BE49-F238E27FC236}">
                <a16:creationId xmlns:a16="http://schemas.microsoft.com/office/drawing/2014/main" id="{C70412DF-041B-254D-B23A-E281C3BECD4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654050" y="1331827"/>
            <a:ext cx="7759700" cy="5194300"/>
          </a:xfrm>
        </p:spPr>
      </p:pic>
      <p:sp>
        <p:nvSpPr>
          <p:cNvPr id="8" name="Oval 7">
            <a:extLst>
              <a:ext uri="{FF2B5EF4-FFF2-40B4-BE49-F238E27FC236}">
                <a16:creationId xmlns:a16="http://schemas.microsoft.com/office/drawing/2014/main" id="{EEC3785C-6A6A-864A-A2CF-1412656DC2D4}"/>
              </a:ext>
            </a:extLst>
          </p:cNvPr>
          <p:cNvSpPr>
            <a:spLocks noChangeArrowheads="1"/>
          </p:cNvSpPr>
          <p:nvPr/>
        </p:nvSpPr>
        <p:spPr bwMode="auto">
          <a:xfrm>
            <a:off x="1773238" y="2071602"/>
            <a:ext cx="1146175" cy="1708150"/>
          </a:xfrm>
          <a:prstGeom prst="ellipse">
            <a:avLst/>
          </a:prstGeom>
          <a:noFill/>
          <a:ln w="15875">
            <a:solidFill>
              <a:srgbClr val="0000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sz="1800"/>
          </a:p>
        </p:txBody>
      </p:sp>
      <p:sp>
        <p:nvSpPr>
          <p:cNvPr id="9" name="Oval 8">
            <a:extLst>
              <a:ext uri="{FF2B5EF4-FFF2-40B4-BE49-F238E27FC236}">
                <a16:creationId xmlns:a16="http://schemas.microsoft.com/office/drawing/2014/main" id="{4E0D5940-84D1-C84F-8964-D99565116888}"/>
              </a:ext>
            </a:extLst>
          </p:cNvPr>
          <p:cNvSpPr>
            <a:spLocks noChangeArrowheads="1"/>
          </p:cNvSpPr>
          <p:nvPr/>
        </p:nvSpPr>
        <p:spPr bwMode="auto">
          <a:xfrm>
            <a:off x="3546475" y="1219200"/>
            <a:ext cx="868363" cy="2549525"/>
          </a:xfrm>
          <a:prstGeom prst="ellipse">
            <a:avLst/>
          </a:prstGeom>
          <a:noFill/>
          <a:ln w="15875">
            <a:solidFill>
              <a:srgbClr val="0000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sz="1800"/>
          </a:p>
        </p:txBody>
      </p:sp>
      <p:sp>
        <p:nvSpPr>
          <p:cNvPr id="10" name="Oval 9">
            <a:extLst>
              <a:ext uri="{FF2B5EF4-FFF2-40B4-BE49-F238E27FC236}">
                <a16:creationId xmlns:a16="http://schemas.microsoft.com/office/drawing/2014/main" id="{86E560DC-8369-B941-A10E-697BE4E7C7A5}"/>
              </a:ext>
            </a:extLst>
          </p:cNvPr>
          <p:cNvSpPr>
            <a:spLocks noChangeArrowheads="1"/>
          </p:cNvSpPr>
          <p:nvPr/>
        </p:nvSpPr>
        <p:spPr bwMode="auto">
          <a:xfrm>
            <a:off x="4405313" y="1228725"/>
            <a:ext cx="841375" cy="2549525"/>
          </a:xfrm>
          <a:prstGeom prst="ellipse">
            <a:avLst/>
          </a:prstGeom>
          <a:noFill/>
          <a:ln w="15875">
            <a:solidFill>
              <a:srgbClr val="0000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sz="1800"/>
          </a:p>
        </p:txBody>
      </p:sp>
      <p:sp>
        <p:nvSpPr>
          <p:cNvPr id="11" name="Oval 10">
            <a:extLst>
              <a:ext uri="{FF2B5EF4-FFF2-40B4-BE49-F238E27FC236}">
                <a16:creationId xmlns:a16="http://schemas.microsoft.com/office/drawing/2014/main" id="{8B062D39-E909-AB48-A716-84CF517CAE1B}"/>
              </a:ext>
            </a:extLst>
          </p:cNvPr>
          <p:cNvSpPr>
            <a:spLocks noChangeArrowheads="1"/>
          </p:cNvSpPr>
          <p:nvPr/>
        </p:nvSpPr>
        <p:spPr bwMode="auto">
          <a:xfrm>
            <a:off x="7199313" y="2071602"/>
            <a:ext cx="841375" cy="1284288"/>
          </a:xfrm>
          <a:prstGeom prst="ellipse">
            <a:avLst/>
          </a:prstGeom>
          <a:noFill/>
          <a:ln w="15875">
            <a:solidFill>
              <a:srgbClr val="0000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sz="1800"/>
          </a:p>
        </p:txBody>
      </p:sp>
      <p:sp>
        <p:nvSpPr>
          <p:cNvPr id="12" name="Oval 11">
            <a:extLst>
              <a:ext uri="{FF2B5EF4-FFF2-40B4-BE49-F238E27FC236}">
                <a16:creationId xmlns:a16="http://schemas.microsoft.com/office/drawing/2014/main" id="{1FE83ADC-DD5B-744F-830B-6091E4E95BEB}"/>
              </a:ext>
            </a:extLst>
          </p:cNvPr>
          <p:cNvSpPr>
            <a:spLocks noChangeArrowheads="1"/>
          </p:cNvSpPr>
          <p:nvPr/>
        </p:nvSpPr>
        <p:spPr bwMode="auto">
          <a:xfrm>
            <a:off x="7351713" y="3355890"/>
            <a:ext cx="841375" cy="1282700"/>
          </a:xfrm>
          <a:prstGeom prst="ellipse">
            <a:avLst/>
          </a:prstGeom>
          <a:noFill/>
          <a:ln w="15875">
            <a:solidFill>
              <a:srgbClr val="0000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sz="1800"/>
          </a:p>
        </p:txBody>
      </p:sp>
      <p:sp>
        <p:nvSpPr>
          <p:cNvPr id="13" name="Oval 12">
            <a:extLst>
              <a:ext uri="{FF2B5EF4-FFF2-40B4-BE49-F238E27FC236}">
                <a16:creationId xmlns:a16="http://schemas.microsoft.com/office/drawing/2014/main" id="{626C8971-B47E-EF4A-B848-3517E35167ED}"/>
              </a:ext>
            </a:extLst>
          </p:cNvPr>
          <p:cNvSpPr>
            <a:spLocks noChangeArrowheads="1"/>
          </p:cNvSpPr>
          <p:nvPr/>
        </p:nvSpPr>
        <p:spPr bwMode="auto">
          <a:xfrm>
            <a:off x="5937250" y="4113127"/>
            <a:ext cx="839788" cy="711200"/>
          </a:xfrm>
          <a:prstGeom prst="ellipse">
            <a:avLst/>
          </a:prstGeom>
          <a:noFill/>
          <a:ln w="15875">
            <a:solidFill>
              <a:srgbClr val="0000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sz="1800"/>
          </a:p>
        </p:txBody>
      </p:sp>
      <p:pic>
        <p:nvPicPr>
          <p:cNvPr id="57346" name="Picture 2">
            <a:extLst>
              <a:ext uri="{FF2B5EF4-FFF2-40B4-BE49-F238E27FC236}">
                <a16:creationId xmlns:a16="http://schemas.microsoft.com/office/drawing/2014/main" id="{FB96531D-431A-BB45-936F-59FC842D0F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160877"/>
            <a:ext cx="9144000" cy="77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4F17638C-4465-5443-8E0F-FA198C654C71}"/>
              </a:ext>
            </a:extLst>
          </p:cNvPr>
          <p:cNvSpPr txBox="1"/>
          <p:nvPr/>
        </p:nvSpPr>
        <p:spPr>
          <a:xfrm>
            <a:off x="1905000" y="6534064"/>
            <a:ext cx="6909840" cy="276999"/>
          </a:xfrm>
          <a:prstGeom prst="rect">
            <a:avLst/>
          </a:prstGeom>
          <a:noFill/>
        </p:spPr>
        <p:txBody>
          <a:bodyPr wrap="none" rtlCol="0">
            <a:spAutoFit/>
          </a:bodyPr>
          <a:lstStyle/>
          <a:p>
            <a:r>
              <a:rPr lang="en-US" sz="1200" dirty="0"/>
              <a:t>[</a:t>
            </a:r>
            <a:r>
              <a:rPr lang="en-US" altLang="en-US" sz="1200" dirty="0">
                <a:ea typeface="ＭＳ Ｐゴシック" panose="020B0600070205080204" pitchFamily="34" charset="-128"/>
              </a:rPr>
              <a:t>Hinton et al., </a:t>
            </a:r>
            <a:r>
              <a:rPr lang="ja-JP" altLang="en-US" sz="1200">
                <a:ea typeface="ＭＳ Ｐゴシック" panose="020B0600070205080204" pitchFamily="34" charset="-128"/>
              </a:rPr>
              <a:t>“</a:t>
            </a:r>
            <a:r>
              <a:rPr lang="en-US" altLang="ja-JP" sz="1200" dirty="0">
                <a:solidFill>
                  <a:srgbClr val="FF0000"/>
                </a:solidFill>
                <a:ea typeface="ＭＳ Ｐゴシック" panose="020B0600070205080204" pitchFamily="34" charset="-128"/>
              </a:rPr>
              <a:t>The Microarchitecture of the Pentium 4 Processor</a:t>
            </a:r>
            <a:r>
              <a:rPr lang="en-US" altLang="ja-JP" sz="1200" dirty="0">
                <a:ea typeface="ＭＳ Ｐゴシック" panose="020B0600070205080204" pitchFamily="34" charset="-128"/>
              </a:rPr>
              <a:t>,</a:t>
            </a:r>
            <a:r>
              <a:rPr lang="ja-JP" altLang="en-US" sz="1200">
                <a:ea typeface="ＭＳ Ｐゴシック" panose="020B0600070205080204" pitchFamily="34" charset="-128"/>
              </a:rPr>
              <a:t>”</a:t>
            </a:r>
            <a:r>
              <a:rPr lang="en-US" altLang="ja-JP" sz="1200" dirty="0">
                <a:ea typeface="ＭＳ Ｐゴシック" panose="020B0600070205080204" pitchFamily="34" charset="-128"/>
              </a:rPr>
              <a:t> Intel Technology Journal, 2001.</a:t>
            </a:r>
            <a:r>
              <a:rPr lang="en-US" sz="1200" dirty="0"/>
              <a:t>]</a:t>
            </a:r>
          </a:p>
        </p:txBody>
      </p:sp>
    </p:spTree>
    <p:extLst>
      <p:ext uri="{BB962C8B-B14F-4D97-AF65-F5344CB8AC3E}">
        <p14:creationId xmlns:p14="http://schemas.microsoft.com/office/powerpoint/2010/main" val="93211235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7346"/>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a:extLst>
              <a:ext uri="{FF2B5EF4-FFF2-40B4-BE49-F238E27FC236}">
                <a16:creationId xmlns:a16="http://schemas.microsoft.com/office/drawing/2014/main" id="{67FB7B3E-9D1A-B14F-8127-900EA67B0251}"/>
              </a:ext>
            </a:extLst>
          </p:cNvPr>
          <p:cNvSpPr>
            <a:spLocks noGrp="1"/>
          </p:cNvSpPr>
          <p:nvPr>
            <p:ph type="title"/>
          </p:nvPr>
        </p:nvSpPr>
        <p:spPr>
          <a:xfrm>
            <a:off x="381000" y="96837"/>
            <a:ext cx="8603185" cy="900113"/>
          </a:xfrm>
        </p:spPr>
        <p:txBody>
          <a:bodyPr/>
          <a:lstStyle/>
          <a:p>
            <a:r>
              <a:rPr lang="en-US" altLang="en-US" dirty="0">
                <a:ea typeface="ＭＳ Ｐゴシック" panose="020B0600070205080204" pitchFamily="34" charset="-128"/>
              </a:rPr>
              <a:t>Pentium Pro vs. Pentium 4</a:t>
            </a:r>
          </a:p>
        </p:txBody>
      </p:sp>
      <p:sp>
        <p:nvSpPr>
          <p:cNvPr id="38914" name="Content Placeholder 2">
            <a:extLst>
              <a:ext uri="{FF2B5EF4-FFF2-40B4-BE49-F238E27FC236}">
                <a16:creationId xmlns:a16="http://schemas.microsoft.com/office/drawing/2014/main" id="{7FAD23FA-217F-4E44-8920-FCB7A6C38DA8}"/>
              </a:ext>
            </a:extLst>
          </p:cNvPr>
          <p:cNvSpPr>
            <a:spLocks noGrp="1"/>
          </p:cNvSpPr>
          <p:nvPr>
            <p:ph idx="1"/>
          </p:nvPr>
        </p:nvSpPr>
        <p:spPr>
          <a:xfrm>
            <a:off x="228600" y="996950"/>
            <a:ext cx="8177213" cy="4554538"/>
          </a:xfrm>
        </p:spPr>
        <p:txBody>
          <a:bodyPr/>
          <a:lstStyle/>
          <a:p>
            <a:endParaRPr lang="en-US" altLang="en-US" dirty="0">
              <a:ea typeface="ＭＳ Ｐゴシック" panose="020B0600070205080204" pitchFamily="34" charset="-128"/>
            </a:endParaRPr>
          </a:p>
        </p:txBody>
      </p:sp>
      <p:pic>
        <p:nvPicPr>
          <p:cNvPr id="38916" name="Picture 2">
            <a:extLst>
              <a:ext uri="{FF2B5EF4-FFF2-40B4-BE49-F238E27FC236}">
                <a16:creationId xmlns:a16="http://schemas.microsoft.com/office/drawing/2014/main" id="{CDD91F20-6B37-6C49-8CC5-2F9F9AFF35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2971285"/>
            <a:ext cx="7224712" cy="380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7" name="Picture 3">
            <a:extLst>
              <a:ext uri="{FF2B5EF4-FFF2-40B4-BE49-F238E27FC236}">
                <a16:creationId xmlns:a16="http://schemas.microsoft.com/office/drawing/2014/main" id="{35255874-B9A7-3245-A5C4-5624B9B30D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3537" y="982147"/>
            <a:ext cx="5154613" cy="183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8" name="Oval 6">
            <a:extLst>
              <a:ext uri="{FF2B5EF4-FFF2-40B4-BE49-F238E27FC236}">
                <a16:creationId xmlns:a16="http://schemas.microsoft.com/office/drawing/2014/main" id="{77EB2ABC-7DEB-A243-8454-8AF00289B140}"/>
              </a:ext>
            </a:extLst>
          </p:cNvPr>
          <p:cNvSpPr>
            <a:spLocks noChangeArrowheads="1"/>
          </p:cNvSpPr>
          <p:nvPr/>
        </p:nvSpPr>
        <p:spPr bwMode="auto">
          <a:xfrm>
            <a:off x="3963987" y="4825485"/>
            <a:ext cx="1597025" cy="1296987"/>
          </a:xfrm>
          <a:prstGeom prst="ellipse">
            <a:avLst/>
          </a:prstGeom>
          <a:noFill/>
          <a:ln w="28575">
            <a:solidFill>
              <a:srgbClr val="0000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sz="1800"/>
          </a:p>
        </p:txBody>
      </p:sp>
      <p:sp>
        <p:nvSpPr>
          <p:cNvPr id="38919" name="TextBox 7">
            <a:extLst>
              <a:ext uri="{FF2B5EF4-FFF2-40B4-BE49-F238E27FC236}">
                <a16:creationId xmlns:a16="http://schemas.microsoft.com/office/drawing/2014/main" id="{B9279534-A8DB-B44A-89E5-0857E5ABB71F}"/>
              </a:ext>
            </a:extLst>
          </p:cNvPr>
          <p:cNvSpPr txBox="1">
            <a:spLocks noChangeArrowheads="1"/>
          </p:cNvSpPr>
          <p:nvPr/>
        </p:nvSpPr>
        <p:spPr bwMode="auto">
          <a:xfrm>
            <a:off x="4116387" y="6230422"/>
            <a:ext cx="2671763"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800">
                <a:solidFill>
                  <a:srgbClr val="0000FF"/>
                </a:solidFill>
                <a:cs typeface="Arial" panose="020B0604020202020204" pitchFamily="34" charset="0"/>
              </a:rPr>
              <a:t>Pointers to architectural </a:t>
            </a:r>
          </a:p>
          <a:p>
            <a:pPr eaLnBrk="1" hangingPunct="1"/>
            <a:r>
              <a:rPr lang="en-US" altLang="en-US" sz="1800">
                <a:solidFill>
                  <a:srgbClr val="0000FF"/>
                </a:solidFill>
                <a:cs typeface="Arial" panose="020B0604020202020204" pitchFamily="34" charset="0"/>
              </a:rPr>
              <a:t>register values</a:t>
            </a:r>
          </a:p>
        </p:txBody>
      </p:sp>
    </p:spTree>
    <p:extLst>
      <p:ext uri="{BB962C8B-B14F-4D97-AF65-F5344CB8AC3E}">
        <p14:creationId xmlns:p14="http://schemas.microsoft.com/office/powerpoint/2010/main" val="20940799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E7A62350-AADF-794B-AB85-153CE2D8C9CE}"/>
              </a:ext>
            </a:extLst>
          </p:cNvPr>
          <p:cNvSpPr>
            <a:spLocks noGrp="1"/>
          </p:cNvSpPr>
          <p:nvPr>
            <p:ph type="title"/>
          </p:nvPr>
        </p:nvSpPr>
        <p:spPr/>
        <p:txBody>
          <a:bodyPr/>
          <a:lstStyle/>
          <a:p>
            <a:r>
              <a:rPr lang="en-US" altLang="en-US" dirty="0">
                <a:ea typeface="ＭＳ Ｐゴシック" panose="020B0600070205080204" pitchFamily="34" charset="-128"/>
              </a:rPr>
              <a:t>DEC Alpha 21264 (1996) </a:t>
            </a:r>
          </a:p>
        </p:txBody>
      </p:sp>
      <p:sp>
        <p:nvSpPr>
          <p:cNvPr id="44034" name="Content Placeholder 2">
            <a:extLst>
              <a:ext uri="{FF2B5EF4-FFF2-40B4-BE49-F238E27FC236}">
                <a16:creationId xmlns:a16="http://schemas.microsoft.com/office/drawing/2014/main" id="{9F9142C2-8650-FA44-BA16-B88412502A55}"/>
              </a:ext>
            </a:extLst>
          </p:cNvPr>
          <p:cNvSpPr>
            <a:spLocks noGrp="1"/>
          </p:cNvSpPr>
          <p:nvPr>
            <p:ph idx="1"/>
          </p:nvPr>
        </p:nvSpPr>
        <p:spPr>
          <a:xfrm>
            <a:off x="228600" y="996950"/>
            <a:ext cx="8610600" cy="5194300"/>
          </a:xfrm>
        </p:spPr>
        <p:txBody>
          <a:bodyPr/>
          <a:lstStyle/>
          <a:p>
            <a:endParaRPr lang="en-US" altLang="en-US">
              <a:ea typeface="ＭＳ Ｐゴシック" panose="020B0600070205080204" pitchFamily="34" charset="-128"/>
            </a:endParaRPr>
          </a:p>
          <a:p>
            <a:endParaRPr lang="en-US" altLang="en-US">
              <a:ea typeface="ＭＳ Ｐゴシック" panose="020B0600070205080204" pitchFamily="34" charset="-128"/>
            </a:endParaRPr>
          </a:p>
          <a:p>
            <a:endParaRPr lang="en-US" altLang="en-US">
              <a:ea typeface="ＭＳ Ｐゴシック" panose="020B0600070205080204" pitchFamily="34" charset="-128"/>
            </a:endParaRPr>
          </a:p>
          <a:p>
            <a:endParaRPr lang="en-US" altLang="en-US">
              <a:ea typeface="ＭＳ Ｐゴシック" panose="020B0600070205080204" pitchFamily="34" charset="-128"/>
            </a:endParaRPr>
          </a:p>
          <a:p>
            <a:endParaRPr lang="en-US" altLang="en-US">
              <a:ea typeface="ＭＳ Ｐゴシック" panose="020B0600070205080204" pitchFamily="34" charset="-128"/>
            </a:endParaRPr>
          </a:p>
          <a:p>
            <a:endParaRPr lang="en-US" altLang="en-US">
              <a:ea typeface="ＭＳ Ｐゴシック" panose="020B0600070205080204" pitchFamily="34" charset="-128"/>
            </a:endParaRPr>
          </a:p>
          <a:p>
            <a:endParaRPr lang="en-US" altLang="en-US">
              <a:ea typeface="ＭＳ Ｐゴシック" panose="020B0600070205080204" pitchFamily="34" charset="-128"/>
            </a:endParaRPr>
          </a:p>
          <a:p>
            <a:endParaRPr lang="en-US" altLang="en-US">
              <a:ea typeface="ＭＳ Ｐゴシック" panose="020B0600070205080204" pitchFamily="34" charset="-128"/>
            </a:endParaRPr>
          </a:p>
          <a:p>
            <a:endParaRPr lang="en-US" altLang="en-US">
              <a:ea typeface="ＭＳ Ｐゴシック" panose="020B0600070205080204" pitchFamily="34" charset="-128"/>
            </a:endParaRPr>
          </a:p>
          <a:p>
            <a:endParaRPr lang="en-US" altLang="en-US">
              <a:ea typeface="ＭＳ Ｐゴシック" panose="020B0600070205080204" pitchFamily="34" charset="-128"/>
            </a:endParaRPr>
          </a:p>
          <a:p>
            <a:endParaRPr lang="en-US" altLang="en-US">
              <a:ea typeface="ＭＳ Ｐゴシック" panose="020B0600070205080204" pitchFamily="34" charset="-128"/>
            </a:endParaRPr>
          </a:p>
          <a:p>
            <a:r>
              <a:rPr lang="en-US" altLang="en-US" sz="1800">
                <a:ea typeface="ＭＳ Ｐゴシック" panose="020B0600070205080204" pitchFamily="34" charset="-128"/>
              </a:rPr>
              <a:t>Kessler, </a:t>
            </a:r>
            <a:r>
              <a:rPr lang="ja-JP" altLang="en-US" sz="1800">
                <a:ea typeface="ＭＳ Ｐゴシック" panose="020B0600070205080204" pitchFamily="34" charset="-128"/>
              </a:rPr>
              <a:t>“</a:t>
            </a:r>
            <a:r>
              <a:rPr lang="en-US" altLang="ja-JP" sz="1800">
                <a:solidFill>
                  <a:srgbClr val="FF0000"/>
                </a:solidFill>
                <a:ea typeface="ＭＳ Ｐゴシック" panose="020B0600070205080204" pitchFamily="34" charset="-128"/>
              </a:rPr>
              <a:t>The Alpha 21264 Microprocessor,</a:t>
            </a:r>
            <a:r>
              <a:rPr lang="ja-JP" altLang="en-US" sz="1800">
                <a:ea typeface="ＭＳ Ｐゴシック" panose="020B0600070205080204" pitchFamily="34" charset="-128"/>
              </a:rPr>
              <a:t>”</a:t>
            </a:r>
            <a:r>
              <a:rPr lang="en-US" altLang="ja-JP" sz="1800">
                <a:ea typeface="ＭＳ Ｐゴシック" panose="020B0600070205080204" pitchFamily="34" charset="-128"/>
              </a:rPr>
              <a:t> IEEE Micro, March-April 1999.</a:t>
            </a:r>
          </a:p>
          <a:p>
            <a:endParaRPr lang="en-US" altLang="en-US">
              <a:ea typeface="ＭＳ Ｐゴシック" panose="020B0600070205080204" pitchFamily="34" charset="-128"/>
            </a:endParaRPr>
          </a:p>
        </p:txBody>
      </p:sp>
      <p:pic>
        <p:nvPicPr>
          <p:cNvPr id="44036" name="Picture 3" descr="C:\My Documents\classes\ss\pres\micro_pipe.jpg">
            <a:extLst>
              <a:ext uri="{FF2B5EF4-FFF2-40B4-BE49-F238E27FC236}">
                <a16:creationId xmlns:a16="http://schemas.microsoft.com/office/drawing/2014/main" id="{2A46D52B-E45E-F848-9E48-C5A81DC2E5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219200"/>
            <a:ext cx="8382000"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86584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212A1659-3468-4F47-B0EE-BDB572A3625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29001" y="-152401"/>
            <a:ext cx="5715000" cy="7277697"/>
          </a:xfrm>
        </p:spPr>
      </p:pic>
      <p:sp>
        <p:nvSpPr>
          <p:cNvPr id="4" name="Slide Number Placeholder 3">
            <a:extLst>
              <a:ext uri="{FF2B5EF4-FFF2-40B4-BE49-F238E27FC236}">
                <a16:creationId xmlns:a16="http://schemas.microsoft.com/office/drawing/2014/main" id="{2F381D5C-9240-BA4C-A7D9-614E6B4267C9}"/>
              </a:ext>
            </a:extLst>
          </p:cNvPr>
          <p:cNvSpPr>
            <a:spLocks noGrp="1"/>
          </p:cNvSpPr>
          <p:nvPr>
            <p:ph type="sldNum" idx="12"/>
          </p:nvPr>
        </p:nvSpPr>
        <p:spPr/>
        <p:txBody>
          <a:bodyPr/>
          <a:lstStyle/>
          <a:p>
            <a:fld id="{9298A09C-1584-4E46-935C-492AB14C1C1B}" type="slidenum">
              <a:rPr lang="en-US" altLang="en-US" smtClean="0"/>
              <a:pPr/>
              <a:t>45</a:t>
            </a:fld>
            <a:endParaRPr lang="en-US" altLang="en-US"/>
          </a:p>
        </p:txBody>
      </p:sp>
      <p:sp>
        <p:nvSpPr>
          <p:cNvPr id="5" name="Footer Placeholder 4">
            <a:extLst>
              <a:ext uri="{FF2B5EF4-FFF2-40B4-BE49-F238E27FC236}">
                <a16:creationId xmlns:a16="http://schemas.microsoft.com/office/drawing/2014/main" id="{57E0D69E-6D96-8A4D-9B19-744072812DF8}"/>
              </a:ext>
            </a:extLst>
          </p:cNvPr>
          <p:cNvSpPr>
            <a:spLocks noGrp="1"/>
          </p:cNvSpPr>
          <p:nvPr>
            <p:ph type="ftr" idx="3"/>
          </p:nvPr>
        </p:nvSpPr>
        <p:spPr/>
        <p:txBody>
          <a:bodyPr/>
          <a:lstStyle/>
          <a:p>
            <a:r>
              <a:rPr lang="en-US" altLang="en-US" dirty="0"/>
              <a:t>(c) Derek </a:t>
            </a:r>
            <a:r>
              <a:rPr lang="en-US" altLang="en-US" dirty="0" err="1"/>
              <a:t>Chiou</a:t>
            </a:r>
            <a:r>
              <a:rPr lang="en-US" altLang="en-US" dirty="0"/>
              <a:t> &amp; </a:t>
            </a:r>
            <a:r>
              <a:rPr lang="en-US" altLang="en-US" dirty="0" err="1"/>
              <a:t>Mattan</a:t>
            </a:r>
            <a:r>
              <a:rPr lang="en-US" altLang="en-US" dirty="0"/>
              <a:t> </a:t>
            </a:r>
            <a:r>
              <a:rPr lang="en-US" altLang="en-US" dirty="0" err="1"/>
              <a:t>Erez</a:t>
            </a:r>
            <a:r>
              <a:rPr lang="en-US" altLang="en-US" dirty="0"/>
              <a:t> &amp; Dam Sunwoo</a:t>
            </a:r>
          </a:p>
        </p:txBody>
      </p:sp>
      <p:sp>
        <p:nvSpPr>
          <p:cNvPr id="2" name="Title 1">
            <a:extLst>
              <a:ext uri="{FF2B5EF4-FFF2-40B4-BE49-F238E27FC236}">
                <a16:creationId xmlns:a16="http://schemas.microsoft.com/office/drawing/2014/main" id="{9A34AD17-35D3-4B42-BCDD-843FCCD48481}"/>
              </a:ext>
            </a:extLst>
          </p:cNvPr>
          <p:cNvSpPr>
            <a:spLocks noGrp="1"/>
          </p:cNvSpPr>
          <p:nvPr>
            <p:ph type="title"/>
          </p:nvPr>
        </p:nvSpPr>
        <p:spPr/>
        <p:txBody>
          <a:bodyPr/>
          <a:lstStyle/>
          <a:p>
            <a:r>
              <a:rPr lang="en-US" dirty="0"/>
              <a:t>Intel Nehalem</a:t>
            </a:r>
            <a:br>
              <a:rPr lang="en-US" dirty="0"/>
            </a:br>
            <a:r>
              <a:rPr lang="en-US" dirty="0"/>
              <a:t>(2008)</a:t>
            </a:r>
          </a:p>
        </p:txBody>
      </p:sp>
      <p:sp>
        <p:nvSpPr>
          <p:cNvPr id="8" name="TextBox 7">
            <a:extLst>
              <a:ext uri="{FF2B5EF4-FFF2-40B4-BE49-F238E27FC236}">
                <a16:creationId xmlns:a16="http://schemas.microsoft.com/office/drawing/2014/main" id="{02297689-438E-AE47-94F6-F664A4FEC6B6}"/>
              </a:ext>
            </a:extLst>
          </p:cNvPr>
          <p:cNvSpPr txBox="1"/>
          <p:nvPr/>
        </p:nvSpPr>
        <p:spPr>
          <a:xfrm>
            <a:off x="228600" y="6400800"/>
            <a:ext cx="2350323" cy="400110"/>
          </a:xfrm>
          <a:prstGeom prst="rect">
            <a:avLst/>
          </a:prstGeom>
          <a:noFill/>
        </p:spPr>
        <p:txBody>
          <a:bodyPr wrap="none" rtlCol="0">
            <a:spAutoFit/>
          </a:bodyPr>
          <a:lstStyle/>
          <a:p>
            <a:r>
              <a:rPr lang="en-US" sz="2000" dirty="0"/>
              <a:t>[source: Wikipedia]</a:t>
            </a:r>
          </a:p>
        </p:txBody>
      </p:sp>
    </p:spTree>
    <p:extLst>
      <p:ext uri="{BB962C8B-B14F-4D97-AF65-F5344CB8AC3E}">
        <p14:creationId xmlns:p14="http://schemas.microsoft.com/office/powerpoint/2010/main" val="886317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61359-5310-E149-9FBA-C5189C50087E}"/>
              </a:ext>
            </a:extLst>
          </p:cNvPr>
          <p:cNvSpPr>
            <a:spLocks noGrp="1"/>
          </p:cNvSpPr>
          <p:nvPr>
            <p:ph type="title"/>
          </p:nvPr>
        </p:nvSpPr>
        <p:spPr/>
        <p:txBody>
          <a:bodyPr/>
          <a:lstStyle/>
          <a:p>
            <a:r>
              <a:rPr lang="en-US" sz="3200" dirty="0"/>
              <a:t>Intel Skylake (2015)</a:t>
            </a:r>
          </a:p>
        </p:txBody>
      </p:sp>
      <p:sp>
        <p:nvSpPr>
          <p:cNvPr id="3" name="Slide Number Placeholder 2">
            <a:extLst>
              <a:ext uri="{FF2B5EF4-FFF2-40B4-BE49-F238E27FC236}">
                <a16:creationId xmlns:a16="http://schemas.microsoft.com/office/drawing/2014/main" id="{3611142F-17EB-0F4B-974D-EC2D86660A65}"/>
              </a:ext>
            </a:extLst>
          </p:cNvPr>
          <p:cNvSpPr>
            <a:spLocks noGrp="1"/>
          </p:cNvSpPr>
          <p:nvPr>
            <p:ph type="sldNum" idx="12"/>
          </p:nvPr>
        </p:nvSpPr>
        <p:spPr/>
        <p:txBody>
          <a:bodyPr/>
          <a:lstStyle/>
          <a:p>
            <a:fld id="{76F08723-54D2-4578-BD5A-75247D965FFA}" type="slidenum">
              <a:rPr lang="en-US" altLang="en-US" smtClean="0"/>
              <a:pPr/>
              <a:t>46</a:t>
            </a:fld>
            <a:endParaRPr lang="en-US" altLang="en-US"/>
          </a:p>
        </p:txBody>
      </p:sp>
      <p:sp>
        <p:nvSpPr>
          <p:cNvPr id="4" name="Footer Placeholder 3">
            <a:extLst>
              <a:ext uri="{FF2B5EF4-FFF2-40B4-BE49-F238E27FC236}">
                <a16:creationId xmlns:a16="http://schemas.microsoft.com/office/drawing/2014/main" id="{FDF3DEA7-4FF1-3D4E-BE3E-E67C4FC714FA}"/>
              </a:ext>
            </a:extLst>
          </p:cNvPr>
          <p:cNvSpPr>
            <a:spLocks noGrp="1"/>
          </p:cNvSpPr>
          <p:nvPr>
            <p:ph type="ftr" idx="3"/>
          </p:nvPr>
        </p:nvSpPr>
        <p:spPr/>
        <p:txBody>
          <a:bodyPr/>
          <a:lstStyle/>
          <a:p>
            <a:r>
              <a:rPr lang="en-US" altLang="en-US"/>
              <a:t>(c) Derek Chiou &amp; Mattan Erez &amp; Dam Sunwoo</a:t>
            </a:r>
          </a:p>
        </p:txBody>
      </p:sp>
      <p:pic>
        <p:nvPicPr>
          <p:cNvPr id="5" name="Picture 4">
            <a:extLst>
              <a:ext uri="{FF2B5EF4-FFF2-40B4-BE49-F238E27FC236}">
                <a16:creationId xmlns:a16="http://schemas.microsoft.com/office/drawing/2014/main" id="{CD814E18-C22A-C041-9D9F-B001B3F72D1A}"/>
              </a:ext>
            </a:extLst>
          </p:cNvPr>
          <p:cNvPicPr>
            <a:picLocks noChangeAspect="1"/>
          </p:cNvPicPr>
          <p:nvPr/>
        </p:nvPicPr>
        <p:blipFill>
          <a:blip r:embed="rId2"/>
          <a:stretch>
            <a:fillRect/>
          </a:stretch>
        </p:blipFill>
        <p:spPr>
          <a:xfrm>
            <a:off x="1524000" y="1334659"/>
            <a:ext cx="6885715" cy="5180079"/>
          </a:xfrm>
          <a:prstGeom prst="rect">
            <a:avLst/>
          </a:prstGeom>
        </p:spPr>
      </p:pic>
      <p:sp>
        <p:nvSpPr>
          <p:cNvPr id="6" name="TextBox 5">
            <a:extLst>
              <a:ext uri="{FF2B5EF4-FFF2-40B4-BE49-F238E27FC236}">
                <a16:creationId xmlns:a16="http://schemas.microsoft.com/office/drawing/2014/main" id="{B7A1C2BF-40C7-E241-9725-BBC3A9DCDCF6}"/>
              </a:ext>
            </a:extLst>
          </p:cNvPr>
          <p:cNvSpPr txBox="1"/>
          <p:nvPr/>
        </p:nvSpPr>
        <p:spPr>
          <a:xfrm>
            <a:off x="388415" y="6400800"/>
            <a:ext cx="7967117" cy="338554"/>
          </a:xfrm>
          <a:prstGeom prst="rect">
            <a:avLst/>
          </a:prstGeom>
          <a:noFill/>
        </p:spPr>
        <p:txBody>
          <a:bodyPr wrap="none" rtlCol="0">
            <a:spAutoFit/>
          </a:bodyPr>
          <a:lstStyle/>
          <a:p>
            <a:r>
              <a:rPr lang="en-US" sz="1600" dirty="0"/>
              <a:t>[source: https://</a:t>
            </a:r>
            <a:r>
              <a:rPr lang="en-US" sz="1600" dirty="0" err="1"/>
              <a:t>www.nextplatform.com</a:t>
            </a:r>
            <a:r>
              <a:rPr lang="en-US" sz="1600" dirty="0"/>
              <a:t>/2017/08/04/drilling-</a:t>
            </a:r>
            <a:r>
              <a:rPr lang="en-US" sz="1600" dirty="0" err="1"/>
              <a:t>xeon</a:t>
            </a:r>
            <a:r>
              <a:rPr lang="en-US" sz="1600" dirty="0"/>
              <a:t>-</a:t>
            </a:r>
            <a:r>
              <a:rPr lang="en-US" sz="1600" dirty="0" err="1"/>
              <a:t>skylake</a:t>
            </a:r>
            <a:r>
              <a:rPr lang="en-US" sz="1600" dirty="0"/>
              <a:t>-architecture/ ]</a:t>
            </a:r>
          </a:p>
        </p:txBody>
      </p:sp>
    </p:spTree>
    <p:extLst>
      <p:ext uri="{BB962C8B-B14F-4D97-AF65-F5344CB8AC3E}">
        <p14:creationId xmlns:p14="http://schemas.microsoft.com/office/powerpoint/2010/main" val="32033598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6DE5D-C5F7-9848-9AE1-0EEAF97F300C}"/>
              </a:ext>
            </a:extLst>
          </p:cNvPr>
          <p:cNvSpPr>
            <a:spLocks noGrp="1"/>
          </p:cNvSpPr>
          <p:nvPr>
            <p:ph type="title"/>
          </p:nvPr>
        </p:nvSpPr>
        <p:spPr/>
        <p:txBody>
          <a:bodyPr/>
          <a:lstStyle/>
          <a:p>
            <a:r>
              <a:rPr lang="en-US" sz="3200" dirty="0"/>
              <a:t>Arm Cortex-A76 (2018)</a:t>
            </a:r>
          </a:p>
        </p:txBody>
      </p:sp>
      <p:sp>
        <p:nvSpPr>
          <p:cNvPr id="3" name="Slide Number Placeholder 2">
            <a:extLst>
              <a:ext uri="{FF2B5EF4-FFF2-40B4-BE49-F238E27FC236}">
                <a16:creationId xmlns:a16="http://schemas.microsoft.com/office/drawing/2014/main" id="{6D900AC7-0241-074D-A893-EAE25E8975EA}"/>
              </a:ext>
            </a:extLst>
          </p:cNvPr>
          <p:cNvSpPr>
            <a:spLocks noGrp="1"/>
          </p:cNvSpPr>
          <p:nvPr>
            <p:ph type="sldNum" idx="12"/>
          </p:nvPr>
        </p:nvSpPr>
        <p:spPr/>
        <p:txBody>
          <a:bodyPr/>
          <a:lstStyle/>
          <a:p>
            <a:fld id="{76F08723-54D2-4578-BD5A-75247D965FFA}" type="slidenum">
              <a:rPr lang="en-US" altLang="en-US" smtClean="0"/>
              <a:pPr/>
              <a:t>47</a:t>
            </a:fld>
            <a:endParaRPr lang="en-US" altLang="en-US"/>
          </a:p>
        </p:txBody>
      </p:sp>
      <p:sp>
        <p:nvSpPr>
          <p:cNvPr id="4" name="Footer Placeholder 3">
            <a:extLst>
              <a:ext uri="{FF2B5EF4-FFF2-40B4-BE49-F238E27FC236}">
                <a16:creationId xmlns:a16="http://schemas.microsoft.com/office/drawing/2014/main" id="{FBB87142-943A-624E-A762-68A6E7D171D8}"/>
              </a:ext>
            </a:extLst>
          </p:cNvPr>
          <p:cNvSpPr>
            <a:spLocks noGrp="1"/>
          </p:cNvSpPr>
          <p:nvPr>
            <p:ph type="ftr" idx="3"/>
          </p:nvPr>
        </p:nvSpPr>
        <p:spPr/>
        <p:txBody>
          <a:bodyPr/>
          <a:lstStyle/>
          <a:p>
            <a:r>
              <a:rPr lang="en-US" altLang="en-US"/>
              <a:t>(c) Derek Chiou &amp; Mattan Erez &amp; Dam Sunwoo</a:t>
            </a:r>
          </a:p>
        </p:txBody>
      </p:sp>
      <p:pic>
        <p:nvPicPr>
          <p:cNvPr id="5" name="Picture 4">
            <a:extLst>
              <a:ext uri="{FF2B5EF4-FFF2-40B4-BE49-F238E27FC236}">
                <a16:creationId xmlns:a16="http://schemas.microsoft.com/office/drawing/2014/main" id="{FF42A97B-1B5C-2248-BC81-F3CAB2559C2F}"/>
              </a:ext>
            </a:extLst>
          </p:cNvPr>
          <p:cNvPicPr>
            <a:picLocks noChangeAspect="1"/>
          </p:cNvPicPr>
          <p:nvPr/>
        </p:nvPicPr>
        <p:blipFill>
          <a:blip r:embed="rId2"/>
          <a:stretch>
            <a:fillRect/>
          </a:stretch>
        </p:blipFill>
        <p:spPr>
          <a:xfrm>
            <a:off x="0" y="1143000"/>
            <a:ext cx="9144000" cy="5143500"/>
          </a:xfrm>
          <a:prstGeom prst="rect">
            <a:avLst/>
          </a:prstGeom>
        </p:spPr>
      </p:pic>
      <p:sp>
        <p:nvSpPr>
          <p:cNvPr id="6" name="TextBox 5">
            <a:extLst>
              <a:ext uri="{FF2B5EF4-FFF2-40B4-BE49-F238E27FC236}">
                <a16:creationId xmlns:a16="http://schemas.microsoft.com/office/drawing/2014/main" id="{A9F5DDCD-853D-1941-97F0-093F2C9F190C}"/>
              </a:ext>
            </a:extLst>
          </p:cNvPr>
          <p:cNvSpPr txBox="1"/>
          <p:nvPr/>
        </p:nvSpPr>
        <p:spPr>
          <a:xfrm>
            <a:off x="609600" y="6400800"/>
            <a:ext cx="7965642" cy="276999"/>
          </a:xfrm>
          <a:prstGeom prst="rect">
            <a:avLst/>
          </a:prstGeom>
          <a:noFill/>
        </p:spPr>
        <p:txBody>
          <a:bodyPr wrap="none" rtlCol="0">
            <a:spAutoFit/>
          </a:bodyPr>
          <a:lstStyle/>
          <a:p>
            <a:r>
              <a:rPr lang="en-US" sz="1200" dirty="0"/>
              <a:t>[source: https://</a:t>
            </a:r>
            <a:r>
              <a:rPr lang="en-US" sz="1200" dirty="0" err="1"/>
              <a:t>images.anandtech.com</a:t>
            </a:r>
            <a:r>
              <a:rPr lang="en-US" sz="1200" dirty="0"/>
              <a:t>/galleries/6373/02_Cortex-A76%20Deep%20Dive%20Final_NoWM_12.png]</a:t>
            </a:r>
          </a:p>
        </p:txBody>
      </p:sp>
    </p:spTree>
    <p:extLst>
      <p:ext uri="{BB962C8B-B14F-4D97-AF65-F5344CB8AC3E}">
        <p14:creationId xmlns:p14="http://schemas.microsoft.com/office/powerpoint/2010/main" val="851395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81" name="Rectangle 2"/>
          <p:cNvSpPr>
            <a:spLocks noGrp="1" noChangeArrowheads="1"/>
          </p:cNvSpPr>
          <p:nvPr>
            <p:ph type="title"/>
          </p:nvPr>
        </p:nvSpPr>
        <p:spPr/>
        <p:txBody>
          <a:bodyPr/>
          <a:lstStyle/>
          <a:p>
            <a:pPr eaLnBrk="1" hangingPunct="1"/>
            <a:r>
              <a:rPr lang="en-US"/>
              <a:t>Determining Order</a:t>
            </a:r>
            <a:br>
              <a:rPr lang="en-US"/>
            </a:br>
            <a:r>
              <a:rPr lang="en-US"/>
              <a:t>	Reorder Buffer == Completion Buffer</a:t>
            </a:r>
          </a:p>
        </p:txBody>
      </p:sp>
      <p:sp>
        <p:nvSpPr>
          <p:cNvPr id="126982" name="Rectangle 3"/>
          <p:cNvSpPr>
            <a:spLocks noGrp="1" noChangeArrowheads="1"/>
          </p:cNvSpPr>
          <p:nvPr>
            <p:ph idx="1"/>
          </p:nvPr>
        </p:nvSpPr>
        <p:spPr/>
        <p:txBody>
          <a:bodyPr/>
          <a:lstStyle/>
          <a:p>
            <a:pPr eaLnBrk="1" hangingPunct="1"/>
            <a:r>
              <a:rPr lang="en-US"/>
              <a:t>Reorder buffer tracks all outstanding instructions in issue order</a:t>
            </a:r>
          </a:p>
          <a:p>
            <a:pPr lvl="1" eaLnBrk="1" hangingPunct="1"/>
            <a:r>
              <a:rPr lang="en-US"/>
              <a:t>Determines when instruction becomes oldest</a:t>
            </a:r>
          </a:p>
          <a:p>
            <a:pPr lvl="1" eaLnBrk="1" hangingPunct="1"/>
            <a:r>
              <a:rPr lang="en-US"/>
              <a:t>Retires oldest instruction(s) by copying pending value to architectural register file</a:t>
            </a:r>
          </a:p>
          <a:p>
            <a:pPr eaLnBrk="1" hangingPunct="1"/>
            <a:r>
              <a:rPr lang="en-US"/>
              <a:t>If need to rollback to oldest instruction, throw away </a:t>
            </a:r>
          </a:p>
          <a:p>
            <a:pPr lvl="1" eaLnBrk="1" hangingPunct="1"/>
            <a:endParaRPr lang="en-US"/>
          </a:p>
          <a:p>
            <a:pPr eaLnBrk="1" hangingPunct="1"/>
            <a:r>
              <a:rPr lang="en-US"/>
              <a:t>Bread crumbs to determine state of each instruction</a:t>
            </a:r>
          </a:p>
          <a:p>
            <a:pPr lvl="1" eaLnBrk="1" hangingPunct="1"/>
            <a:r>
              <a:rPr lang="en-US"/>
              <a:t>Similar to scoreboard</a:t>
            </a:r>
          </a:p>
          <a:p>
            <a:pPr lvl="1" eaLnBrk="1" hangingPunct="1"/>
            <a:endParaRPr lang="en-US"/>
          </a:p>
        </p:txBody>
      </p:sp>
      <p:sp>
        <p:nvSpPr>
          <p:cNvPr id="2" name="Slide Number Placeholder 1"/>
          <p:cNvSpPr>
            <a:spLocks noGrp="1"/>
          </p:cNvSpPr>
          <p:nvPr>
            <p:ph type="sldNum" idx="12"/>
          </p:nvPr>
        </p:nvSpPr>
        <p:spPr/>
        <p:txBody>
          <a:bodyPr/>
          <a:lstStyle/>
          <a:p>
            <a:fld id="{9DD4E8C5-AEF8-47CF-BD2E-6D570408DCD0}" type="slidenum">
              <a:rPr lang="en-US" altLang="en-US" smtClean="0"/>
              <a:pPr/>
              <a:t>5</a:t>
            </a:fld>
            <a:endParaRPr lang="en-US" altLang="en-US"/>
          </a:p>
        </p:txBody>
      </p:sp>
      <p:sp>
        <p:nvSpPr>
          <p:cNvPr id="6" name="Footer Placeholder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126980" name="Slide Number Placeholder 5"/>
          <p:cNvSpPr txBox="1">
            <a:spLocks noGrp="1"/>
          </p:cNvSpPr>
          <p:nvPr/>
        </p:nvSpPr>
        <p:spPr bwMode="auto">
          <a:xfrm>
            <a:off x="7010400" y="6583363"/>
            <a:ext cx="21336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F82B3A34-752B-4631-9D76-67CD19CB40C2}" type="slidenum">
              <a:rPr lang="en-US" altLang="en-US" sz="1000"/>
              <a:pPr algn="r" eaLnBrk="1" hangingPunct="1"/>
              <a:t>5</a:t>
            </a:fld>
            <a:endParaRPr lang="en-US" altLang="en-US" sz="1000"/>
          </a:p>
        </p:txBody>
      </p:sp>
    </p:spTree>
    <p:extLst>
      <p:ext uri="{BB962C8B-B14F-4D97-AF65-F5344CB8AC3E}">
        <p14:creationId xmlns:p14="http://schemas.microsoft.com/office/powerpoint/2010/main" val="1773801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9" name="Rectangle 2"/>
          <p:cNvSpPr>
            <a:spLocks noGrp="1" noChangeArrowheads="1"/>
          </p:cNvSpPr>
          <p:nvPr>
            <p:ph type="title"/>
          </p:nvPr>
        </p:nvSpPr>
        <p:spPr/>
        <p:txBody>
          <a:bodyPr/>
          <a:lstStyle/>
          <a:p>
            <a:pPr eaLnBrk="1" hangingPunct="1"/>
            <a:r>
              <a:rPr lang="en-US" dirty="0"/>
              <a:t>Out-of-Order Execution =&gt;</a:t>
            </a:r>
            <a:br>
              <a:rPr lang="en-US" dirty="0"/>
            </a:br>
            <a:r>
              <a:rPr lang="en-US" dirty="0"/>
              <a:t>	 In-Order State Update</a:t>
            </a:r>
          </a:p>
        </p:txBody>
      </p:sp>
      <p:sp>
        <p:nvSpPr>
          <p:cNvPr id="129030" name="Rectangle 3"/>
          <p:cNvSpPr>
            <a:spLocks noGrp="1" noChangeArrowheads="1"/>
          </p:cNvSpPr>
          <p:nvPr>
            <p:ph idx="1"/>
          </p:nvPr>
        </p:nvSpPr>
        <p:spPr>
          <a:xfrm>
            <a:off x="422807" y="1468437"/>
            <a:ext cx="8534400" cy="5408613"/>
          </a:xfrm>
        </p:spPr>
        <p:txBody>
          <a:bodyPr/>
          <a:lstStyle/>
          <a:p>
            <a:pPr eaLnBrk="1" hangingPunct="1"/>
            <a:r>
              <a:rPr lang="en-US" dirty="0"/>
              <a:t>One possible strategy</a:t>
            </a:r>
          </a:p>
          <a:p>
            <a:pPr lvl="1" eaLnBrk="1" hangingPunct="1"/>
            <a:r>
              <a:rPr lang="en-US" dirty="0"/>
              <a:t>Architectural registers </a:t>
            </a:r>
          </a:p>
          <a:p>
            <a:pPr lvl="2" eaLnBrk="1" hangingPunct="1"/>
            <a:r>
              <a:rPr lang="en-US" dirty="0"/>
              <a:t>Consistent with in-order execution</a:t>
            </a:r>
          </a:p>
          <a:p>
            <a:pPr lvl="1" eaLnBrk="1" hangingPunct="1"/>
            <a:r>
              <a:rPr lang="en-US" dirty="0"/>
              <a:t>AND separate rename registers</a:t>
            </a:r>
          </a:p>
          <a:p>
            <a:pPr lvl="2" eaLnBrk="1" hangingPunct="1"/>
            <a:r>
              <a:rPr lang="en-US" dirty="0"/>
              <a:t>Hold non-completed values</a:t>
            </a:r>
          </a:p>
          <a:p>
            <a:pPr lvl="2" eaLnBrk="1" hangingPunct="1"/>
            <a:endParaRPr lang="en-US" dirty="0"/>
          </a:p>
          <a:p>
            <a:pPr eaLnBrk="1" hangingPunct="1"/>
            <a:endParaRPr lang="en-US" dirty="0"/>
          </a:p>
          <a:p>
            <a:pPr lvl="1" eaLnBrk="1" hangingPunct="1"/>
            <a:endParaRPr lang="en-US" dirty="0"/>
          </a:p>
          <a:p>
            <a:pPr eaLnBrk="1" hangingPunct="1"/>
            <a:endParaRPr lang="en-US" dirty="0"/>
          </a:p>
          <a:p>
            <a:pPr lvl="1" eaLnBrk="1" hangingPunct="1"/>
            <a:endParaRPr lang="en-US" dirty="0"/>
          </a:p>
        </p:txBody>
      </p:sp>
      <p:sp>
        <p:nvSpPr>
          <p:cNvPr id="2" name="Slide Number Placeholder 1"/>
          <p:cNvSpPr>
            <a:spLocks noGrp="1"/>
          </p:cNvSpPr>
          <p:nvPr>
            <p:ph type="sldNum" idx="12"/>
          </p:nvPr>
        </p:nvSpPr>
        <p:spPr/>
        <p:txBody>
          <a:bodyPr/>
          <a:lstStyle/>
          <a:p>
            <a:fld id="{9DD4E8C5-AEF8-47CF-BD2E-6D570408DCD0}" type="slidenum">
              <a:rPr lang="en-US" altLang="en-US" smtClean="0"/>
              <a:pPr/>
              <a:t>6</a:t>
            </a:fld>
            <a:endParaRPr lang="en-US" altLang="en-US"/>
          </a:p>
        </p:txBody>
      </p:sp>
      <p:sp>
        <p:nvSpPr>
          <p:cNvPr id="40"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129028" name="Slide Number Placeholder 5"/>
          <p:cNvSpPr txBox="1">
            <a:spLocks noGrp="1"/>
          </p:cNvSpPr>
          <p:nvPr/>
        </p:nvSpPr>
        <p:spPr bwMode="auto">
          <a:xfrm>
            <a:off x="7010400" y="6583363"/>
            <a:ext cx="21336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BEF0401D-A368-4D6C-AD97-A6745A90FD94}" type="slidenum">
              <a:rPr lang="en-US" altLang="en-US" sz="1000"/>
              <a:pPr algn="r" eaLnBrk="1" hangingPunct="1"/>
              <a:t>6</a:t>
            </a:fld>
            <a:endParaRPr lang="en-US" altLang="en-US" sz="1000"/>
          </a:p>
        </p:txBody>
      </p:sp>
      <p:sp>
        <p:nvSpPr>
          <p:cNvPr id="129031" name="Rectangle 4"/>
          <p:cNvSpPr>
            <a:spLocks noChangeArrowheads="1"/>
          </p:cNvSpPr>
          <p:nvPr/>
        </p:nvSpPr>
        <p:spPr bwMode="auto">
          <a:xfrm>
            <a:off x="2438400" y="3657600"/>
            <a:ext cx="11430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p>
        </p:txBody>
      </p:sp>
      <p:sp>
        <p:nvSpPr>
          <p:cNvPr id="129032" name="Rectangle 5"/>
          <p:cNvSpPr>
            <a:spLocks noChangeArrowheads="1"/>
          </p:cNvSpPr>
          <p:nvPr/>
        </p:nvSpPr>
        <p:spPr bwMode="auto">
          <a:xfrm>
            <a:off x="2438400" y="4038600"/>
            <a:ext cx="11430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a:p>
        </p:txBody>
      </p:sp>
      <p:sp>
        <p:nvSpPr>
          <p:cNvPr id="129033" name="Rectangle 6"/>
          <p:cNvSpPr>
            <a:spLocks noChangeArrowheads="1"/>
          </p:cNvSpPr>
          <p:nvPr/>
        </p:nvSpPr>
        <p:spPr bwMode="auto">
          <a:xfrm>
            <a:off x="2438400" y="4419600"/>
            <a:ext cx="11430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dirty="0"/>
              <a:t>B</a:t>
            </a:r>
          </a:p>
        </p:txBody>
      </p:sp>
      <p:sp>
        <p:nvSpPr>
          <p:cNvPr id="129034" name="Rectangle 7"/>
          <p:cNvSpPr>
            <a:spLocks noChangeArrowheads="1"/>
          </p:cNvSpPr>
          <p:nvPr/>
        </p:nvSpPr>
        <p:spPr bwMode="auto">
          <a:xfrm>
            <a:off x="2438400" y="4800600"/>
            <a:ext cx="11430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dirty="0"/>
              <a:t>A</a:t>
            </a:r>
          </a:p>
        </p:txBody>
      </p:sp>
      <p:sp>
        <p:nvSpPr>
          <p:cNvPr id="129035" name="Rectangle 8"/>
          <p:cNvSpPr>
            <a:spLocks noChangeArrowheads="1"/>
          </p:cNvSpPr>
          <p:nvPr/>
        </p:nvSpPr>
        <p:spPr bwMode="auto">
          <a:xfrm>
            <a:off x="762000" y="36576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p>
            <a:pPr algn="ctr" eaLnBrk="0" hangingPunct="0"/>
            <a:r>
              <a:rPr lang="en-US"/>
              <a:t>R0</a:t>
            </a:r>
          </a:p>
        </p:txBody>
      </p:sp>
      <p:sp>
        <p:nvSpPr>
          <p:cNvPr id="129036" name="Rectangle 9"/>
          <p:cNvSpPr>
            <a:spLocks noChangeArrowheads="1"/>
          </p:cNvSpPr>
          <p:nvPr/>
        </p:nvSpPr>
        <p:spPr bwMode="auto">
          <a:xfrm>
            <a:off x="762000" y="40386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p>
            <a:pPr algn="ctr" eaLnBrk="0" hangingPunct="0"/>
            <a:r>
              <a:rPr lang="en-US"/>
              <a:t>R1</a:t>
            </a:r>
          </a:p>
        </p:txBody>
      </p:sp>
      <p:sp>
        <p:nvSpPr>
          <p:cNvPr id="129037" name="Rectangle 10"/>
          <p:cNvSpPr>
            <a:spLocks noChangeArrowheads="1"/>
          </p:cNvSpPr>
          <p:nvPr/>
        </p:nvSpPr>
        <p:spPr bwMode="auto">
          <a:xfrm>
            <a:off x="762000" y="44196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p>
            <a:pPr algn="ctr" eaLnBrk="0" hangingPunct="0"/>
            <a:r>
              <a:rPr lang="en-US"/>
              <a:t>R2</a:t>
            </a:r>
          </a:p>
        </p:txBody>
      </p:sp>
      <p:sp>
        <p:nvSpPr>
          <p:cNvPr id="129038" name="Rectangle 11"/>
          <p:cNvSpPr>
            <a:spLocks noChangeArrowheads="1"/>
          </p:cNvSpPr>
          <p:nvPr/>
        </p:nvSpPr>
        <p:spPr bwMode="auto">
          <a:xfrm>
            <a:off x="762000" y="48006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p>
            <a:pPr algn="ctr" eaLnBrk="0" hangingPunct="0"/>
            <a:r>
              <a:rPr lang="en-US"/>
              <a:t>R3</a:t>
            </a:r>
          </a:p>
        </p:txBody>
      </p:sp>
      <p:sp>
        <p:nvSpPr>
          <p:cNvPr id="129039" name="Rectangle 12"/>
          <p:cNvSpPr>
            <a:spLocks noChangeArrowheads="1"/>
          </p:cNvSpPr>
          <p:nvPr/>
        </p:nvSpPr>
        <p:spPr bwMode="auto">
          <a:xfrm>
            <a:off x="1295400" y="3657600"/>
            <a:ext cx="1143000" cy="381000"/>
          </a:xfrm>
          <a:prstGeom prst="rect">
            <a:avLst/>
          </a:prstGeom>
          <a:solidFill>
            <a:schemeClr val="hlink"/>
          </a:solidFill>
          <a:ln w="9525" algn="ctr">
            <a:solidFill>
              <a:schemeClr val="tx1"/>
            </a:solidFill>
            <a:miter lim="800000"/>
            <a:headEnd/>
            <a:tailEnd/>
          </a:ln>
        </p:spPr>
        <p:txBody>
          <a:bodyPr wrap="none" anchor="ctr"/>
          <a:lstStyle/>
          <a:p>
            <a:pPr algn="ctr" eaLnBrk="0" hangingPunct="0"/>
            <a:r>
              <a:rPr lang="en-US"/>
              <a:t>0</a:t>
            </a:r>
          </a:p>
        </p:txBody>
      </p:sp>
      <p:sp>
        <p:nvSpPr>
          <p:cNvPr id="129040" name="Rectangle 13"/>
          <p:cNvSpPr>
            <a:spLocks noChangeArrowheads="1"/>
          </p:cNvSpPr>
          <p:nvPr/>
        </p:nvSpPr>
        <p:spPr bwMode="auto">
          <a:xfrm>
            <a:off x="1295400" y="4038600"/>
            <a:ext cx="1143000" cy="381000"/>
          </a:xfrm>
          <a:prstGeom prst="rect">
            <a:avLst/>
          </a:prstGeom>
          <a:solidFill>
            <a:schemeClr val="hlink"/>
          </a:solidFill>
          <a:ln w="9525" algn="ctr">
            <a:solidFill>
              <a:schemeClr val="tx1"/>
            </a:solidFill>
            <a:miter lim="800000"/>
            <a:headEnd/>
            <a:tailEnd/>
          </a:ln>
        </p:spPr>
        <p:txBody>
          <a:bodyPr wrap="none" anchor="ctr"/>
          <a:lstStyle/>
          <a:p>
            <a:pPr algn="ctr" eaLnBrk="0" hangingPunct="0"/>
            <a:r>
              <a:rPr lang="en-US"/>
              <a:t>1</a:t>
            </a:r>
          </a:p>
        </p:txBody>
      </p:sp>
      <p:sp>
        <p:nvSpPr>
          <p:cNvPr id="129041" name="Rectangle 14"/>
          <p:cNvSpPr>
            <a:spLocks noChangeArrowheads="1"/>
          </p:cNvSpPr>
          <p:nvPr/>
        </p:nvSpPr>
        <p:spPr bwMode="auto">
          <a:xfrm>
            <a:off x="1295400" y="4419600"/>
            <a:ext cx="1143000" cy="381000"/>
          </a:xfrm>
          <a:prstGeom prst="rect">
            <a:avLst/>
          </a:prstGeom>
          <a:solidFill>
            <a:schemeClr val="hlink"/>
          </a:solidFill>
          <a:ln w="9525" algn="ctr">
            <a:solidFill>
              <a:schemeClr val="tx1"/>
            </a:solidFill>
            <a:miter lim="800000"/>
            <a:headEnd/>
            <a:tailEnd/>
          </a:ln>
        </p:spPr>
        <p:txBody>
          <a:bodyPr wrap="none" anchor="ctr"/>
          <a:lstStyle/>
          <a:p>
            <a:pPr algn="ctr" eaLnBrk="0" hangingPunct="0"/>
            <a:r>
              <a:rPr lang="en-US"/>
              <a:t>2</a:t>
            </a:r>
          </a:p>
        </p:txBody>
      </p:sp>
      <p:sp>
        <p:nvSpPr>
          <p:cNvPr id="129042" name="Rectangle 15"/>
          <p:cNvSpPr>
            <a:spLocks noChangeArrowheads="1"/>
          </p:cNvSpPr>
          <p:nvPr/>
        </p:nvSpPr>
        <p:spPr bwMode="auto">
          <a:xfrm>
            <a:off x="1295400" y="4800600"/>
            <a:ext cx="1143000" cy="381000"/>
          </a:xfrm>
          <a:prstGeom prst="rect">
            <a:avLst/>
          </a:prstGeom>
          <a:solidFill>
            <a:schemeClr val="hlink"/>
          </a:solidFill>
          <a:ln w="9525" algn="ctr">
            <a:solidFill>
              <a:schemeClr val="tx1"/>
            </a:solidFill>
            <a:miter lim="800000"/>
            <a:headEnd/>
            <a:tailEnd/>
          </a:ln>
        </p:spPr>
        <p:txBody>
          <a:bodyPr wrap="none" anchor="ctr"/>
          <a:lstStyle/>
          <a:p>
            <a:pPr algn="ctr" eaLnBrk="0" hangingPunct="0"/>
            <a:r>
              <a:rPr lang="en-US"/>
              <a:t>3</a:t>
            </a:r>
          </a:p>
        </p:txBody>
      </p:sp>
      <p:sp>
        <p:nvSpPr>
          <p:cNvPr id="129043" name="Text Box 16"/>
          <p:cNvSpPr txBox="1">
            <a:spLocks noChangeArrowheads="1"/>
          </p:cNvSpPr>
          <p:nvPr/>
        </p:nvSpPr>
        <p:spPr bwMode="auto">
          <a:xfrm>
            <a:off x="2708220" y="3200400"/>
            <a:ext cx="6811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r>
              <a:rPr lang="en-US" dirty="0"/>
              <a:t>Tag</a:t>
            </a:r>
          </a:p>
        </p:txBody>
      </p:sp>
      <p:sp>
        <p:nvSpPr>
          <p:cNvPr id="129044" name="Text Box 17"/>
          <p:cNvSpPr txBox="1">
            <a:spLocks noChangeArrowheads="1"/>
          </p:cNvSpPr>
          <p:nvPr/>
        </p:nvSpPr>
        <p:spPr bwMode="auto">
          <a:xfrm>
            <a:off x="6673073" y="1676400"/>
            <a:ext cx="914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r>
              <a:rPr lang="en-US"/>
              <a:t>value</a:t>
            </a:r>
          </a:p>
        </p:txBody>
      </p:sp>
      <p:sp>
        <p:nvSpPr>
          <p:cNvPr id="129045" name="Rectangle 18"/>
          <p:cNvSpPr>
            <a:spLocks noChangeArrowheads="1"/>
          </p:cNvSpPr>
          <p:nvPr/>
        </p:nvSpPr>
        <p:spPr bwMode="auto">
          <a:xfrm>
            <a:off x="3581400" y="3657600"/>
            <a:ext cx="2286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a:t>T</a:t>
            </a:r>
          </a:p>
        </p:txBody>
      </p:sp>
      <p:sp>
        <p:nvSpPr>
          <p:cNvPr id="129046" name="Rectangle 19"/>
          <p:cNvSpPr>
            <a:spLocks noChangeArrowheads="1"/>
          </p:cNvSpPr>
          <p:nvPr/>
        </p:nvSpPr>
        <p:spPr bwMode="auto">
          <a:xfrm>
            <a:off x="3581400" y="4038600"/>
            <a:ext cx="2286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a:t>T</a:t>
            </a:r>
          </a:p>
        </p:txBody>
      </p:sp>
      <p:sp>
        <p:nvSpPr>
          <p:cNvPr id="129047" name="Rectangle 20"/>
          <p:cNvSpPr>
            <a:spLocks noChangeArrowheads="1"/>
          </p:cNvSpPr>
          <p:nvPr/>
        </p:nvSpPr>
        <p:spPr bwMode="auto">
          <a:xfrm>
            <a:off x="3581400" y="4419600"/>
            <a:ext cx="2286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a:t>F</a:t>
            </a:r>
          </a:p>
        </p:txBody>
      </p:sp>
      <p:sp>
        <p:nvSpPr>
          <p:cNvPr id="129048" name="Rectangle 21"/>
          <p:cNvSpPr>
            <a:spLocks noChangeArrowheads="1"/>
          </p:cNvSpPr>
          <p:nvPr/>
        </p:nvSpPr>
        <p:spPr bwMode="auto">
          <a:xfrm>
            <a:off x="3581400" y="4800600"/>
            <a:ext cx="2286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a:t>F</a:t>
            </a:r>
          </a:p>
        </p:txBody>
      </p:sp>
      <p:sp>
        <p:nvSpPr>
          <p:cNvPr id="129049" name="Text Box 22"/>
          <p:cNvSpPr txBox="1">
            <a:spLocks noChangeArrowheads="1"/>
          </p:cNvSpPr>
          <p:nvPr/>
        </p:nvSpPr>
        <p:spPr bwMode="auto">
          <a:xfrm>
            <a:off x="3657600" y="3200400"/>
            <a:ext cx="15906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r>
              <a:rPr lang="en-US"/>
              <a:t>committed</a:t>
            </a:r>
          </a:p>
        </p:txBody>
      </p:sp>
      <p:sp>
        <p:nvSpPr>
          <p:cNvPr id="129050" name="Rectangle 27"/>
          <p:cNvSpPr>
            <a:spLocks noChangeArrowheads="1"/>
          </p:cNvSpPr>
          <p:nvPr/>
        </p:nvSpPr>
        <p:spPr bwMode="auto">
          <a:xfrm>
            <a:off x="6063473" y="22098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p>
            <a:pPr algn="ctr" eaLnBrk="0" hangingPunct="0"/>
            <a:r>
              <a:rPr lang="en-US"/>
              <a:t>A</a:t>
            </a:r>
          </a:p>
        </p:txBody>
      </p:sp>
      <p:sp>
        <p:nvSpPr>
          <p:cNvPr id="129051" name="Rectangle 28"/>
          <p:cNvSpPr>
            <a:spLocks noChangeArrowheads="1"/>
          </p:cNvSpPr>
          <p:nvPr/>
        </p:nvSpPr>
        <p:spPr bwMode="auto">
          <a:xfrm>
            <a:off x="6063473" y="25908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p>
            <a:pPr algn="ctr" eaLnBrk="0" hangingPunct="0"/>
            <a:r>
              <a:rPr lang="en-US"/>
              <a:t>B</a:t>
            </a:r>
          </a:p>
        </p:txBody>
      </p:sp>
      <p:sp>
        <p:nvSpPr>
          <p:cNvPr id="129052" name="Rectangle 29"/>
          <p:cNvSpPr>
            <a:spLocks noChangeArrowheads="1"/>
          </p:cNvSpPr>
          <p:nvPr/>
        </p:nvSpPr>
        <p:spPr bwMode="auto">
          <a:xfrm>
            <a:off x="6063473" y="29718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p>
            <a:pPr algn="ctr" eaLnBrk="0" hangingPunct="0"/>
            <a:r>
              <a:rPr lang="en-US"/>
              <a:t>C</a:t>
            </a:r>
          </a:p>
        </p:txBody>
      </p:sp>
      <p:sp>
        <p:nvSpPr>
          <p:cNvPr id="129053" name="Rectangle 30"/>
          <p:cNvSpPr>
            <a:spLocks noChangeArrowheads="1"/>
          </p:cNvSpPr>
          <p:nvPr/>
        </p:nvSpPr>
        <p:spPr bwMode="auto">
          <a:xfrm>
            <a:off x="6063473" y="33528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p>
            <a:pPr algn="ctr" eaLnBrk="0" hangingPunct="0"/>
            <a:r>
              <a:rPr lang="en-US"/>
              <a:t>D</a:t>
            </a:r>
          </a:p>
        </p:txBody>
      </p:sp>
      <p:sp>
        <p:nvSpPr>
          <p:cNvPr id="129054" name="Rectangle 31"/>
          <p:cNvSpPr>
            <a:spLocks noChangeArrowheads="1"/>
          </p:cNvSpPr>
          <p:nvPr/>
        </p:nvSpPr>
        <p:spPr bwMode="auto">
          <a:xfrm>
            <a:off x="6596873" y="2209800"/>
            <a:ext cx="1143000" cy="381000"/>
          </a:xfrm>
          <a:prstGeom prst="rect">
            <a:avLst/>
          </a:prstGeom>
          <a:solidFill>
            <a:schemeClr val="hlink"/>
          </a:solidFill>
          <a:ln w="9525" algn="ctr">
            <a:solidFill>
              <a:schemeClr val="tx1"/>
            </a:solidFill>
            <a:miter lim="800000"/>
            <a:headEnd/>
            <a:tailEnd/>
          </a:ln>
        </p:spPr>
        <p:txBody>
          <a:bodyPr wrap="none" anchor="ctr"/>
          <a:lstStyle/>
          <a:p>
            <a:pPr algn="ctr" eaLnBrk="0" hangingPunct="0"/>
            <a:r>
              <a:rPr lang="en-US"/>
              <a:t>10</a:t>
            </a:r>
          </a:p>
        </p:txBody>
      </p:sp>
      <p:sp>
        <p:nvSpPr>
          <p:cNvPr id="129055" name="Rectangle 32"/>
          <p:cNvSpPr>
            <a:spLocks noChangeArrowheads="1"/>
          </p:cNvSpPr>
          <p:nvPr/>
        </p:nvSpPr>
        <p:spPr bwMode="auto">
          <a:xfrm>
            <a:off x="6596873" y="2590800"/>
            <a:ext cx="1143000" cy="381000"/>
          </a:xfrm>
          <a:prstGeom prst="rect">
            <a:avLst/>
          </a:prstGeom>
          <a:solidFill>
            <a:schemeClr val="hlink"/>
          </a:solidFill>
          <a:ln w="9525" algn="ctr">
            <a:solidFill>
              <a:schemeClr val="tx1"/>
            </a:solidFill>
            <a:miter lim="800000"/>
            <a:headEnd/>
            <a:tailEnd/>
          </a:ln>
        </p:spPr>
        <p:txBody>
          <a:bodyPr wrap="none" anchor="ctr"/>
          <a:lstStyle/>
          <a:p>
            <a:pPr algn="ctr" eaLnBrk="0" hangingPunct="0"/>
            <a:r>
              <a:rPr lang="en-US"/>
              <a:t>11</a:t>
            </a:r>
          </a:p>
        </p:txBody>
      </p:sp>
      <p:sp>
        <p:nvSpPr>
          <p:cNvPr id="129056" name="Rectangle 33"/>
          <p:cNvSpPr>
            <a:spLocks noChangeArrowheads="1"/>
          </p:cNvSpPr>
          <p:nvPr/>
        </p:nvSpPr>
        <p:spPr bwMode="auto">
          <a:xfrm>
            <a:off x="6596873" y="2971800"/>
            <a:ext cx="1143000" cy="381000"/>
          </a:xfrm>
          <a:prstGeom prst="rect">
            <a:avLst/>
          </a:prstGeom>
          <a:solidFill>
            <a:schemeClr val="hlink"/>
          </a:solidFill>
          <a:ln w="9525" algn="ctr">
            <a:solidFill>
              <a:schemeClr val="tx1"/>
            </a:solidFill>
            <a:miter lim="800000"/>
            <a:headEnd/>
            <a:tailEnd/>
          </a:ln>
        </p:spPr>
        <p:txBody>
          <a:bodyPr wrap="none" anchor="ctr"/>
          <a:lstStyle/>
          <a:p>
            <a:pPr algn="ctr" eaLnBrk="0" hangingPunct="0"/>
            <a:r>
              <a:rPr lang="en-US"/>
              <a:t>12</a:t>
            </a:r>
          </a:p>
        </p:txBody>
      </p:sp>
      <p:sp>
        <p:nvSpPr>
          <p:cNvPr id="129057" name="Rectangle 34"/>
          <p:cNvSpPr>
            <a:spLocks noChangeArrowheads="1"/>
          </p:cNvSpPr>
          <p:nvPr/>
        </p:nvSpPr>
        <p:spPr bwMode="auto">
          <a:xfrm>
            <a:off x="6596873" y="3352800"/>
            <a:ext cx="1143000" cy="381000"/>
          </a:xfrm>
          <a:prstGeom prst="rect">
            <a:avLst/>
          </a:prstGeom>
          <a:solidFill>
            <a:schemeClr val="hlink"/>
          </a:solidFill>
          <a:ln w="9525" algn="ctr">
            <a:solidFill>
              <a:schemeClr val="tx1"/>
            </a:solidFill>
            <a:miter lim="800000"/>
            <a:headEnd/>
            <a:tailEnd/>
          </a:ln>
        </p:spPr>
        <p:txBody>
          <a:bodyPr wrap="none" anchor="ctr"/>
          <a:lstStyle/>
          <a:p>
            <a:pPr algn="ctr" eaLnBrk="0" hangingPunct="0"/>
            <a:r>
              <a:rPr lang="en-US"/>
              <a:t>13</a:t>
            </a:r>
          </a:p>
        </p:txBody>
      </p:sp>
      <p:sp>
        <p:nvSpPr>
          <p:cNvPr id="129058" name="Rectangle 35"/>
          <p:cNvSpPr>
            <a:spLocks noChangeArrowheads="1"/>
          </p:cNvSpPr>
          <p:nvPr/>
        </p:nvSpPr>
        <p:spPr bwMode="auto">
          <a:xfrm>
            <a:off x="7739873" y="2209800"/>
            <a:ext cx="2286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a:t>F</a:t>
            </a:r>
          </a:p>
        </p:txBody>
      </p:sp>
      <p:sp>
        <p:nvSpPr>
          <p:cNvPr id="129059" name="Rectangle 36"/>
          <p:cNvSpPr>
            <a:spLocks noChangeArrowheads="1"/>
          </p:cNvSpPr>
          <p:nvPr/>
        </p:nvSpPr>
        <p:spPr bwMode="auto">
          <a:xfrm>
            <a:off x="7739873" y="2590800"/>
            <a:ext cx="2286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a:t>T</a:t>
            </a:r>
          </a:p>
        </p:txBody>
      </p:sp>
      <p:sp>
        <p:nvSpPr>
          <p:cNvPr id="129060" name="Rectangle 37"/>
          <p:cNvSpPr>
            <a:spLocks noChangeArrowheads="1"/>
          </p:cNvSpPr>
          <p:nvPr/>
        </p:nvSpPr>
        <p:spPr bwMode="auto">
          <a:xfrm>
            <a:off x="7739873" y="2971800"/>
            <a:ext cx="2286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a:t>F</a:t>
            </a:r>
          </a:p>
        </p:txBody>
      </p:sp>
      <p:sp>
        <p:nvSpPr>
          <p:cNvPr id="129061" name="Rectangle 38"/>
          <p:cNvSpPr>
            <a:spLocks noChangeArrowheads="1"/>
          </p:cNvSpPr>
          <p:nvPr/>
        </p:nvSpPr>
        <p:spPr bwMode="auto">
          <a:xfrm>
            <a:off x="7739873" y="3352800"/>
            <a:ext cx="2286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a:t>F</a:t>
            </a:r>
          </a:p>
        </p:txBody>
      </p:sp>
      <p:sp>
        <p:nvSpPr>
          <p:cNvPr id="129062" name="Text Box 39"/>
          <p:cNvSpPr txBox="1">
            <a:spLocks noChangeArrowheads="1"/>
          </p:cNvSpPr>
          <p:nvPr/>
        </p:nvSpPr>
        <p:spPr bwMode="auto">
          <a:xfrm>
            <a:off x="7674785" y="1676400"/>
            <a:ext cx="812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r>
              <a:rPr lang="en-US"/>
              <a:t>valid</a:t>
            </a:r>
          </a:p>
        </p:txBody>
      </p:sp>
      <p:sp>
        <p:nvSpPr>
          <p:cNvPr id="129063" name="Text Box 40"/>
          <p:cNvSpPr txBox="1">
            <a:spLocks noChangeArrowheads="1"/>
          </p:cNvSpPr>
          <p:nvPr/>
        </p:nvSpPr>
        <p:spPr bwMode="auto">
          <a:xfrm>
            <a:off x="4350560" y="5427227"/>
            <a:ext cx="3959225" cy="131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l"/>
            <a:r>
              <a:rPr lang="en-US" sz="1600" dirty="0"/>
              <a:t>What registers are architectural registers?</a:t>
            </a:r>
          </a:p>
          <a:p>
            <a:pPr algn="l"/>
            <a:r>
              <a:rPr lang="en-US" sz="1600" dirty="0"/>
              <a:t>Can R3’s value be read?  If so, what is it?</a:t>
            </a:r>
          </a:p>
          <a:p>
            <a:pPr algn="l"/>
            <a:r>
              <a:rPr lang="en-US" sz="1600" dirty="0"/>
              <a:t>Can R0’s value be read?  If so, what is it?</a:t>
            </a:r>
          </a:p>
          <a:p>
            <a:pPr algn="l"/>
            <a:r>
              <a:rPr lang="en-US" sz="1600" dirty="0"/>
              <a:t>Can R2’s value be read?  If so, what is it?</a:t>
            </a:r>
          </a:p>
          <a:p>
            <a:pPr algn="l"/>
            <a:r>
              <a:rPr lang="en-US" sz="1600" dirty="0"/>
              <a:t>How many rename registers required?</a:t>
            </a:r>
          </a:p>
        </p:txBody>
      </p:sp>
      <p:sp>
        <p:nvSpPr>
          <p:cNvPr id="129064" name="Text Box 40"/>
          <p:cNvSpPr txBox="1">
            <a:spLocks noChangeArrowheads="1"/>
          </p:cNvSpPr>
          <p:nvPr/>
        </p:nvSpPr>
        <p:spPr bwMode="auto">
          <a:xfrm>
            <a:off x="1508125" y="5449888"/>
            <a:ext cx="9969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t>“RAT”</a:t>
            </a:r>
          </a:p>
        </p:txBody>
      </p:sp>
      <p:sp>
        <p:nvSpPr>
          <p:cNvPr id="57" name="Text Box 16"/>
          <p:cNvSpPr txBox="1">
            <a:spLocks noChangeArrowheads="1"/>
          </p:cNvSpPr>
          <p:nvPr/>
        </p:nvSpPr>
        <p:spPr bwMode="auto">
          <a:xfrm>
            <a:off x="1371600" y="3200400"/>
            <a:ext cx="9505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r>
              <a:rPr lang="en-US" dirty="0"/>
              <a:t>Value</a:t>
            </a:r>
          </a:p>
        </p:txBody>
      </p:sp>
      <p:sp>
        <p:nvSpPr>
          <p:cNvPr id="58" name="Rectangle 30"/>
          <p:cNvSpPr>
            <a:spLocks noChangeArrowheads="1"/>
          </p:cNvSpPr>
          <p:nvPr/>
        </p:nvSpPr>
        <p:spPr bwMode="auto">
          <a:xfrm>
            <a:off x="6056672" y="37338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p>
            <a:pPr algn="ctr" eaLnBrk="0" hangingPunct="0"/>
            <a:r>
              <a:rPr lang="en-US" dirty="0"/>
              <a:t>E</a:t>
            </a:r>
          </a:p>
        </p:txBody>
      </p:sp>
      <p:sp>
        <p:nvSpPr>
          <p:cNvPr id="59" name="Rectangle 34"/>
          <p:cNvSpPr>
            <a:spLocks noChangeArrowheads="1"/>
          </p:cNvSpPr>
          <p:nvPr/>
        </p:nvSpPr>
        <p:spPr bwMode="auto">
          <a:xfrm>
            <a:off x="6596873" y="3733800"/>
            <a:ext cx="1143000" cy="381000"/>
          </a:xfrm>
          <a:prstGeom prst="rect">
            <a:avLst/>
          </a:prstGeom>
          <a:solidFill>
            <a:schemeClr val="hlink"/>
          </a:solidFill>
          <a:ln w="9525" algn="ctr">
            <a:solidFill>
              <a:schemeClr val="tx1"/>
            </a:solidFill>
            <a:miter lim="800000"/>
            <a:headEnd/>
            <a:tailEnd/>
          </a:ln>
        </p:spPr>
        <p:txBody>
          <a:bodyPr wrap="none" anchor="ctr"/>
          <a:lstStyle/>
          <a:p>
            <a:pPr algn="ctr" eaLnBrk="0" hangingPunct="0"/>
            <a:r>
              <a:rPr lang="en-US" dirty="0"/>
              <a:t>15</a:t>
            </a:r>
          </a:p>
        </p:txBody>
      </p:sp>
      <p:sp>
        <p:nvSpPr>
          <p:cNvPr id="60" name="Rectangle 38"/>
          <p:cNvSpPr>
            <a:spLocks noChangeArrowheads="1"/>
          </p:cNvSpPr>
          <p:nvPr/>
        </p:nvSpPr>
        <p:spPr bwMode="auto">
          <a:xfrm>
            <a:off x="7739873" y="3733800"/>
            <a:ext cx="2286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dirty="0"/>
              <a:t>F</a:t>
            </a:r>
          </a:p>
        </p:txBody>
      </p:sp>
      <p:sp>
        <p:nvSpPr>
          <p:cNvPr id="61" name="Rectangle 30"/>
          <p:cNvSpPr>
            <a:spLocks noChangeArrowheads="1"/>
          </p:cNvSpPr>
          <p:nvPr/>
        </p:nvSpPr>
        <p:spPr bwMode="auto">
          <a:xfrm>
            <a:off x="6063473" y="41148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p>
            <a:pPr algn="ctr" eaLnBrk="0" hangingPunct="0"/>
            <a:r>
              <a:rPr lang="en-US" dirty="0"/>
              <a:t>F</a:t>
            </a:r>
          </a:p>
        </p:txBody>
      </p:sp>
      <p:sp>
        <p:nvSpPr>
          <p:cNvPr id="62" name="Rectangle 34"/>
          <p:cNvSpPr>
            <a:spLocks noChangeArrowheads="1"/>
          </p:cNvSpPr>
          <p:nvPr/>
        </p:nvSpPr>
        <p:spPr bwMode="auto">
          <a:xfrm>
            <a:off x="6596873" y="4114800"/>
            <a:ext cx="1143000" cy="381000"/>
          </a:xfrm>
          <a:prstGeom prst="rect">
            <a:avLst/>
          </a:prstGeom>
          <a:solidFill>
            <a:schemeClr val="hlink"/>
          </a:solidFill>
          <a:ln w="9525" algn="ctr">
            <a:solidFill>
              <a:schemeClr val="tx1"/>
            </a:solidFill>
            <a:miter lim="800000"/>
            <a:headEnd/>
            <a:tailEnd/>
          </a:ln>
        </p:spPr>
        <p:txBody>
          <a:bodyPr wrap="none" anchor="ctr"/>
          <a:lstStyle/>
          <a:p>
            <a:pPr algn="ctr" eaLnBrk="0" hangingPunct="0"/>
            <a:r>
              <a:rPr lang="en-US" dirty="0"/>
              <a:t>18</a:t>
            </a:r>
          </a:p>
        </p:txBody>
      </p:sp>
      <p:sp>
        <p:nvSpPr>
          <p:cNvPr id="63" name="Rectangle 38"/>
          <p:cNvSpPr>
            <a:spLocks noChangeArrowheads="1"/>
          </p:cNvSpPr>
          <p:nvPr/>
        </p:nvSpPr>
        <p:spPr bwMode="auto">
          <a:xfrm>
            <a:off x="7739873" y="4114800"/>
            <a:ext cx="2286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dirty="0"/>
              <a:t>F</a:t>
            </a:r>
          </a:p>
        </p:txBody>
      </p:sp>
      <p:sp>
        <p:nvSpPr>
          <p:cNvPr id="64" name="Rectangle 30"/>
          <p:cNvSpPr>
            <a:spLocks noChangeArrowheads="1"/>
          </p:cNvSpPr>
          <p:nvPr/>
        </p:nvSpPr>
        <p:spPr bwMode="auto">
          <a:xfrm>
            <a:off x="6063473" y="44958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p>
            <a:pPr algn="ctr" eaLnBrk="0" hangingPunct="0"/>
            <a:r>
              <a:rPr lang="en-US" dirty="0"/>
              <a:t>G</a:t>
            </a:r>
          </a:p>
        </p:txBody>
      </p:sp>
      <p:sp>
        <p:nvSpPr>
          <p:cNvPr id="65" name="Rectangle 34"/>
          <p:cNvSpPr>
            <a:spLocks noChangeArrowheads="1"/>
          </p:cNvSpPr>
          <p:nvPr/>
        </p:nvSpPr>
        <p:spPr bwMode="auto">
          <a:xfrm>
            <a:off x="6596873" y="4495800"/>
            <a:ext cx="1143000" cy="381000"/>
          </a:xfrm>
          <a:prstGeom prst="rect">
            <a:avLst/>
          </a:prstGeom>
          <a:solidFill>
            <a:schemeClr val="hlink"/>
          </a:solidFill>
          <a:ln w="9525" algn="ctr">
            <a:solidFill>
              <a:schemeClr val="tx1"/>
            </a:solidFill>
            <a:miter lim="800000"/>
            <a:headEnd/>
            <a:tailEnd/>
          </a:ln>
        </p:spPr>
        <p:txBody>
          <a:bodyPr wrap="none" anchor="ctr"/>
          <a:lstStyle/>
          <a:p>
            <a:pPr algn="ctr" eaLnBrk="0" hangingPunct="0"/>
            <a:r>
              <a:rPr lang="en-US" dirty="0"/>
              <a:t>25</a:t>
            </a:r>
          </a:p>
        </p:txBody>
      </p:sp>
      <p:sp>
        <p:nvSpPr>
          <p:cNvPr id="66" name="Rectangle 38"/>
          <p:cNvSpPr>
            <a:spLocks noChangeArrowheads="1"/>
          </p:cNvSpPr>
          <p:nvPr/>
        </p:nvSpPr>
        <p:spPr bwMode="auto">
          <a:xfrm>
            <a:off x="7739873" y="4495800"/>
            <a:ext cx="228600" cy="3810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dirty="0"/>
              <a:t>F</a:t>
            </a:r>
          </a:p>
        </p:txBody>
      </p:sp>
    </p:spTree>
    <p:extLst>
      <p:ext uri="{BB962C8B-B14F-4D97-AF65-F5344CB8AC3E}">
        <p14:creationId xmlns:p14="http://schemas.microsoft.com/office/powerpoint/2010/main" val="1472162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7" name="Rectangle 2"/>
          <p:cNvSpPr>
            <a:spLocks noGrp="1" noChangeArrowheads="1"/>
          </p:cNvSpPr>
          <p:nvPr>
            <p:ph type="title"/>
          </p:nvPr>
        </p:nvSpPr>
        <p:spPr/>
        <p:txBody>
          <a:bodyPr/>
          <a:lstStyle/>
          <a:p>
            <a:pPr eaLnBrk="1" hangingPunct="1"/>
            <a:r>
              <a:rPr lang="en-US" dirty="0"/>
              <a:t>Possible Reorder Buffer – Implemented as Circular Buffer</a:t>
            </a:r>
          </a:p>
        </p:txBody>
      </p:sp>
      <p:sp>
        <p:nvSpPr>
          <p:cNvPr id="2" name="Slide Number Placeholder 1"/>
          <p:cNvSpPr>
            <a:spLocks noGrp="1"/>
          </p:cNvSpPr>
          <p:nvPr>
            <p:ph type="sldNum" idx="12"/>
          </p:nvPr>
        </p:nvSpPr>
        <p:spPr/>
        <p:txBody>
          <a:bodyPr/>
          <a:lstStyle/>
          <a:p>
            <a:fld id="{9DD4E8C5-AEF8-47CF-BD2E-6D570408DCD0}" type="slidenum">
              <a:rPr lang="en-US" altLang="en-US" smtClean="0"/>
              <a:pPr/>
              <a:t>7</a:t>
            </a:fld>
            <a:endParaRPr lang="en-US" altLang="en-US"/>
          </a:p>
        </p:txBody>
      </p:sp>
      <p:sp>
        <p:nvSpPr>
          <p:cNvPr id="7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131076" name="Slide Number Placeholder 5"/>
          <p:cNvSpPr txBox="1">
            <a:spLocks noGrp="1"/>
          </p:cNvSpPr>
          <p:nvPr/>
        </p:nvSpPr>
        <p:spPr bwMode="auto">
          <a:xfrm>
            <a:off x="7010400" y="6583363"/>
            <a:ext cx="21336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650A01CE-258C-4633-ADAD-3EBF4641B1C7}" type="slidenum">
              <a:rPr lang="en-US" altLang="en-US" sz="1000"/>
              <a:pPr algn="r" eaLnBrk="1" hangingPunct="1"/>
              <a:t>7</a:t>
            </a:fld>
            <a:endParaRPr lang="en-US" altLang="en-US" sz="1000"/>
          </a:p>
        </p:txBody>
      </p:sp>
      <p:sp>
        <p:nvSpPr>
          <p:cNvPr id="131078" name="Rectangle 4"/>
          <p:cNvSpPr>
            <a:spLocks noChangeArrowheads="1"/>
          </p:cNvSpPr>
          <p:nvPr/>
        </p:nvSpPr>
        <p:spPr bwMode="auto">
          <a:xfrm>
            <a:off x="2514600" y="1676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a:t>Issued</a:t>
            </a:r>
          </a:p>
        </p:txBody>
      </p:sp>
      <p:sp>
        <p:nvSpPr>
          <p:cNvPr id="131079" name="Rectangle 5"/>
          <p:cNvSpPr>
            <a:spLocks noChangeArrowheads="1"/>
          </p:cNvSpPr>
          <p:nvPr/>
        </p:nvSpPr>
        <p:spPr bwMode="auto">
          <a:xfrm>
            <a:off x="3200400" y="1676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a:t>Done</a:t>
            </a:r>
          </a:p>
        </p:txBody>
      </p:sp>
      <p:sp>
        <p:nvSpPr>
          <p:cNvPr id="131080" name="Rectangle 6"/>
          <p:cNvSpPr>
            <a:spLocks noChangeArrowheads="1"/>
          </p:cNvSpPr>
          <p:nvPr/>
        </p:nvSpPr>
        <p:spPr bwMode="auto">
          <a:xfrm>
            <a:off x="3886200" y="16764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a:t>Inst address</a:t>
            </a:r>
          </a:p>
        </p:txBody>
      </p:sp>
      <p:sp>
        <p:nvSpPr>
          <p:cNvPr id="131081" name="Rectangle 7"/>
          <p:cNvSpPr>
            <a:spLocks noChangeArrowheads="1"/>
          </p:cNvSpPr>
          <p:nvPr/>
        </p:nvSpPr>
        <p:spPr bwMode="auto">
          <a:xfrm>
            <a:off x="5486400" y="1676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a:t>Arch Reg</a:t>
            </a:r>
          </a:p>
        </p:txBody>
      </p:sp>
      <p:sp>
        <p:nvSpPr>
          <p:cNvPr id="131082" name="Rectangle 9"/>
          <p:cNvSpPr>
            <a:spLocks noChangeArrowheads="1"/>
          </p:cNvSpPr>
          <p:nvPr/>
        </p:nvSpPr>
        <p:spPr bwMode="auto">
          <a:xfrm>
            <a:off x="1828800" y="1676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a:t>Valid</a:t>
            </a:r>
          </a:p>
        </p:txBody>
      </p:sp>
      <p:sp>
        <p:nvSpPr>
          <p:cNvPr id="131083" name="Line 10"/>
          <p:cNvSpPr>
            <a:spLocks noChangeShapeType="1"/>
          </p:cNvSpPr>
          <p:nvPr/>
        </p:nvSpPr>
        <p:spPr bwMode="auto">
          <a:xfrm>
            <a:off x="1447800" y="2362200"/>
            <a:ext cx="2286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31084" name="Line 11"/>
          <p:cNvSpPr>
            <a:spLocks noChangeShapeType="1"/>
          </p:cNvSpPr>
          <p:nvPr/>
        </p:nvSpPr>
        <p:spPr bwMode="auto">
          <a:xfrm>
            <a:off x="1524000" y="3276600"/>
            <a:ext cx="2286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31085" name="Rectangle 13"/>
          <p:cNvSpPr>
            <a:spLocks noChangeArrowheads="1"/>
          </p:cNvSpPr>
          <p:nvPr/>
        </p:nvSpPr>
        <p:spPr bwMode="auto">
          <a:xfrm>
            <a:off x="2514600" y="2209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dirty="0"/>
              <a:t>1</a:t>
            </a:r>
          </a:p>
        </p:txBody>
      </p:sp>
      <p:sp>
        <p:nvSpPr>
          <p:cNvPr id="131086" name="Rectangle 14"/>
          <p:cNvSpPr>
            <a:spLocks noChangeArrowheads="1"/>
          </p:cNvSpPr>
          <p:nvPr/>
        </p:nvSpPr>
        <p:spPr bwMode="auto">
          <a:xfrm>
            <a:off x="3200400" y="2209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087" name="Rectangle 15"/>
          <p:cNvSpPr>
            <a:spLocks noChangeArrowheads="1"/>
          </p:cNvSpPr>
          <p:nvPr/>
        </p:nvSpPr>
        <p:spPr bwMode="auto">
          <a:xfrm>
            <a:off x="3886200" y="22098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0x0100</a:t>
            </a:r>
          </a:p>
        </p:txBody>
      </p:sp>
      <p:sp>
        <p:nvSpPr>
          <p:cNvPr id="131088" name="Rectangle 16"/>
          <p:cNvSpPr>
            <a:spLocks noChangeArrowheads="1"/>
          </p:cNvSpPr>
          <p:nvPr/>
        </p:nvSpPr>
        <p:spPr bwMode="auto">
          <a:xfrm>
            <a:off x="6400800" y="22098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a:t>
            </a:r>
          </a:p>
        </p:txBody>
      </p:sp>
      <p:sp>
        <p:nvSpPr>
          <p:cNvPr id="131089" name="Rectangle 18"/>
          <p:cNvSpPr>
            <a:spLocks noChangeArrowheads="1"/>
          </p:cNvSpPr>
          <p:nvPr/>
        </p:nvSpPr>
        <p:spPr bwMode="auto">
          <a:xfrm>
            <a:off x="1828800" y="2209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1</a:t>
            </a:r>
          </a:p>
        </p:txBody>
      </p:sp>
      <p:sp>
        <p:nvSpPr>
          <p:cNvPr id="131090" name="Rectangle 20"/>
          <p:cNvSpPr>
            <a:spLocks noChangeArrowheads="1"/>
          </p:cNvSpPr>
          <p:nvPr/>
        </p:nvSpPr>
        <p:spPr bwMode="auto">
          <a:xfrm>
            <a:off x="2514600" y="2514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dirty="0"/>
              <a:t>0</a:t>
            </a:r>
          </a:p>
        </p:txBody>
      </p:sp>
      <p:sp>
        <p:nvSpPr>
          <p:cNvPr id="131091" name="Rectangle 21"/>
          <p:cNvSpPr>
            <a:spLocks noChangeArrowheads="1"/>
          </p:cNvSpPr>
          <p:nvPr/>
        </p:nvSpPr>
        <p:spPr bwMode="auto">
          <a:xfrm>
            <a:off x="3200400" y="2514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dirty="0"/>
              <a:t>0</a:t>
            </a:r>
          </a:p>
        </p:txBody>
      </p:sp>
      <p:sp>
        <p:nvSpPr>
          <p:cNvPr id="131092" name="Rectangle 22"/>
          <p:cNvSpPr>
            <a:spLocks noChangeArrowheads="1"/>
          </p:cNvSpPr>
          <p:nvPr/>
        </p:nvSpPr>
        <p:spPr bwMode="auto">
          <a:xfrm>
            <a:off x="3886200" y="25146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0x0200</a:t>
            </a:r>
          </a:p>
        </p:txBody>
      </p:sp>
      <p:sp>
        <p:nvSpPr>
          <p:cNvPr id="131093" name="Rectangle 23"/>
          <p:cNvSpPr>
            <a:spLocks noChangeArrowheads="1"/>
          </p:cNvSpPr>
          <p:nvPr/>
        </p:nvSpPr>
        <p:spPr bwMode="auto">
          <a:xfrm>
            <a:off x="6400800" y="25146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B</a:t>
            </a:r>
          </a:p>
        </p:txBody>
      </p:sp>
      <p:sp>
        <p:nvSpPr>
          <p:cNvPr id="131094" name="Rectangle 25"/>
          <p:cNvSpPr>
            <a:spLocks noChangeArrowheads="1"/>
          </p:cNvSpPr>
          <p:nvPr/>
        </p:nvSpPr>
        <p:spPr bwMode="auto">
          <a:xfrm>
            <a:off x="1828800" y="2514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1</a:t>
            </a:r>
          </a:p>
        </p:txBody>
      </p:sp>
      <p:sp>
        <p:nvSpPr>
          <p:cNvPr id="131095" name="Rectangle 27"/>
          <p:cNvSpPr>
            <a:spLocks noChangeArrowheads="1"/>
          </p:cNvSpPr>
          <p:nvPr/>
        </p:nvSpPr>
        <p:spPr bwMode="auto">
          <a:xfrm>
            <a:off x="2514600" y="2819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1</a:t>
            </a:r>
          </a:p>
        </p:txBody>
      </p:sp>
      <p:sp>
        <p:nvSpPr>
          <p:cNvPr id="131096" name="Rectangle 28"/>
          <p:cNvSpPr>
            <a:spLocks noChangeArrowheads="1"/>
          </p:cNvSpPr>
          <p:nvPr/>
        </p:nvSpPr>
        <p:spPr bwMode="auto">
          <a:xfrm>
            <a:off x="3200400" y="2819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1</a:t>
            </a:r>
          </a:p>
        </p:txBody>
      </p:sp>
      <p:sp>
        <p:nvSpPr>
          <p:cNvPr id="131097" name="Rectangle 29"/>
          <p:cNvSpPr>
            <a:spLocks noChangeArrowheads="1"/>
          </p:cNvSpPr>
          <p:nvPr/>
        </p:nvSpPr>
        <p:spPr bwMode="auto">
          <a:xfrm>
            <a:off x="3886200" y="28194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0x0204</a:t>
            </a:r>
          </a:p>
        </p:txBody>
      </p:sp>
      <p:sp>
        <p:nvSpPr>
          <p:cNvPr id="131098" name="Rectangle 30"/>
          <p:cNvSpPr>
            <a:spLocks noChangeArrowheads="1"/>
          </p:cNvSpPr>
          <p:nvPr/>
        </p:nvSpPr>
        <p:spPr bwMode="auto">
          <a:xfrm>
            <a:off x="6400800" y="2819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A</a:t>
            </a:r>
          </a:p>
        </p:txBody>
      </p:sp>
      <p:sp>
        <p:nvSpPr>
          <p:cNvPr id="131099" name="Rectangle 32"/>
          <p:cNvSpPr>
            <a:spLocks noChangeArrowheads="1"/>
          </p:cNvSpPr>
          <p:nvPr/>
        </p:nvSpPr>
        <p:spPr bwMode="auto">
          <a:xfrm>
            <a:off x="1828800" y="2819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1</a:t>
            </a:r>
          </a:p>
        </p:txBody>
      </p:sp>
      <p:sp>
        <p:nvSpPr>
          <p:cNvPr id="131100" name="Rectangle 34"/>
          <p:cNvSpPr>
            <a:spLocks noChangeArrowheads="1"/>
          </p:cNvSpPr>
          <p:nvPr/>
        </p:nvSpPr>
        <p:spPr bwMode="auto">
          <a:xfrm>
            <a:off x="2514600" y="3124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1" name="Rectangle 35"/>
          <p:cNvSpPr>
            <a:spLocks noChangeArrowheads="1"/>
          </p:cNvSpPr>
          <p:nvPr/>
        </p:nvSpPr>
        <p:spPr bwMode="auto">
          <a:xfrm>
            <a:off x="3200400" y="3124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2" name="Rectangle 36"/>
          <p:cNvSpPr>
            <a:spLocks noChangeArrowheads="1"/>
          </p:cNvSpPr>
          <p:nvPr/>
        </p:nvSpPr>
        <p:spPr bwMode="auto">
          <a:xfrm>
            <a:off x="3886200" y="31242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3" name="Rectangle 37"/>
          <p:cNvSpPr>
            <a:spLocks noChangeArrowheads="1"/>
          </p:cNvSpPr>
          <p:nvPr/>
        </p:nvSpPr>
        <p:spPr bwMode="auto">
          <a:xfrm>
            <a:off x="6400800" y="31242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4" name="Rectangle 39"/>
          <p:cNvSpPr>
            <a:spLocks noChangeArrowheads="1"/>
          </p:cNvSpPr>
          <p:nvPr/>
        </p:nvSpPr>
        <p:spPr bwMode="auto">
          <a:xfrm>
            <a:off x="1828800" y="3124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05" name="Rectangle 41"/>
          <p:cNvSpPr>
            <a:spLocks noChangeArrowheads="1"/>
          </p:cNvSpPr>
          <p:nvPr/>
        </p:nvSpPr>
        <p:spPr bwMode="auto">
          <a:xfrm>
            <a:off x="2514600" y="3429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6" name="Rectangle 42"/>
          <p:cNvSpPr>
            <a:spLocks noChangeArrowheads="1"/>
          </p:cNvSpPr>
          <p:nvPr/>
        </p:nvSpPr>
        <p:spPr bwMode="auto">
          <a:xfrm>
            <a:off x="3200400" y="3429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7" name="Rectangle 43"/>
          <p:cNvSpPr>
            <a:spLocks noChangeArrowheads="1"/>
          </p:cNvSpPr>
          <p:nvPr/>
        </p:nvSpPr>
        <p:spPr bwMode="auto">
          <a:xfrm>
            <a:off x="3886200" y="34290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8" name="Rectangle 45"/>
          <p:cNvSpPr>
            <a:spLocks noChangeArrowheads="1"/>
          </p:cNvSpPr>
          <p:nvPr/>
        </p:nvSpPr>
        <p:spPr bwMode="auto">
          <a:xfrm>
            <a:off x="1828800" y="3429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09" name="Rectangle 47"/>
          <p:cNvSpPr>
            <a:spLocks noChangeArrowheads="1"/>
          </p:cNvSpPr>
          <p:nvPr/>
        </p:nvSpPr>
        <p:spPr bwMode="auto">
          <a:xfrm>
            <a:off x="2514600" y="3733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0" name="Rectangle 48"/>
          <p:cNvSpPr>
            <a:spLocks noChangeArrowheads="1"/>
          </p:cNvSpPr>
          <p:nvPr/>
        </p:nvSpPr>
        <p:spPr bwMode="auto">
          <a:xfrm>
            <a:off x="3200400" y="3733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1" name="Rectangle 49"/>
          <p:cNvSpPr>
            <a:spLocks noChangeArrowheads="1"/>
          </p:cNvSpPr>
          <p:nvPr/>
        </p:nvSpPr>
        <p:spPr bwMode="auto">
          <a:xfrm>
            <a:off x="3886200" y="37338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2" name="Rectangle 51"/>
          <p:cNvSpPr>
            <a:spLocks noChangeArrowheads="1"/>
          </p:cNvSpPr>
          <p:nvPr/>
        </p:nvSpPr>
        <p:spPr bwMode="auto">
          <a:xfrm>
            <a:off x="1828800" y="3733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13" name="Rectangle 53"/>
          <p:cNvSpPr>
            <a:spLocks noChangeArrowheads="1"/>
          </p:cNvSpPr>
          <p:nvPr/>
        </p:nvSpPr>
        <p:spPr bwMode="auto">
          <a:xfrm>
            <a:off x="2514600" y="4038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4" name="Rectangle 54"/>
          <p:cNvSpPr>
            <a:spLocks noChangeArrowheads="1"/>
          </p:cNvSpPr>
          <p:nvPr/>
        </p:nvSpPr>
        <p:spPr bwMode="auto">
          <a:xfrm>
            <a:off x="3200400" y="4038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5" name="Rectangle 55"/>
          <p:cNvSpPr>
            <a:spLocks noChangeArrowheads="1"/>
          </p:cNvSpPr>
          <p:nvPr/>
        </p:nvSpPr>
        <p:spPr bwMode="auto">
          <a:xfrm>
            <a:off x="3886200" y="40386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6" name="Rectangle 57"/>
          <p:cNvSpPr>
            <a:spLocks noChangeArrowheads="1"/>
          </p:cNvSpPr>
          <p:nvPr/>
        </p:nvSpPr>
        <p:spPr bwMode="auto">
          <a:xfrm>
            <a:off x="1828800" y="4038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17" name="Rectangle 59"/>
          <p:cNvSpPr>
            <a:spLocks noChangeArrowheads="1"/>
          </p:cNvSpPr>
          <p:nvPr/>
        </p:nvSpPr>
        <p:spPr bwMode="auto">
          <a:xfrm>
            <a:off x="2514600" y="4343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8" name="Rectangle 60"/>
          <p:cNvSpPr>
            <a:spLocks noChangeArrowheads="1"/>
          </p:cNvSpPr>
          <p:nvPr/>
        </p:nvSpPr>
        <p:spPr bwMode="auto">
          <a:xfrm>
            <a:off x="3200400" y="4343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9" name="Rectangle 61"/>
          <p:cNvSpPr>
            <a:spLocks noChangeArrowheads="1"/>
          </p:cNvSpPr>
          <p:nvPr/>
        </p:nvSpPr>
        <p:spPr bwMode="auto">
          <a:xfrm>
            <a:off x="3886200" y="43434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0" name="Rectangle 63"/>
          <p:cNvSpPr>
            <a:spLocks noChangeArrowheads="1"/>
          </p:cNvSpPr>
          <p:nvPr/>
        </p:nvSpPr>
        <p:spPr bwMode="auto">
          <a:xfrm>
            <a:off x="1828800" y="4343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21" name="Rectangle 65"/>
          <p:cNvSpPr>
            <a:spLocks noChangeArrowheads="1"/>
          </p:cNvSpPr>
          <p:nvPr/>
        </p:nvSpPr>
        <p:spPr bwMode="auto">
          <a:xfrm>
            <a:off x="2514600" y="4648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2" name="Rectangle 66"/>
          <p:cNvSpPr>
            <a:spLocks noChangeArrowheads="1"/>
          </p:cNvSpPr>
          <p:nvPr/>
        </p:nvSpPr>
        <p:spPr bwMode="auto">
          <a:xfrm>
            <a:off x="3200400" y="4648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3" name="Rectangle 67"/>
          <p:cNvSpPr>
            <a:spLocks noChangeArrowheads="1"/>
          </p:cNvSpPr>
          <p:nvPr/>
        </p:nvSpPr>
        <p:spPr bwMode="auto">
          <a:xfrm>
            <a:off x="3886200" y="46482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4" name="Rectangle 69"/>
          <p:cNvSpPr>
            <a:spLocks noChangeArrowheads="1"/>
          </p:cNvSpPr>
          <p:nvPr/>
        </p:nvSpPr>
        <p:spPr bwMode="auto">
          <a:xfrm>
            <a:off x="1828800" y="4648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25" name="Rectangle 71"/>
          <p:cNvSpPr>
            <a:spLocks noChangeArrowheads="1"/>
          </p:cNvSpPr>
          <p:nvPr/>
        </p:nvSpPr>
        <p:spPr bwMode="auto">
          <a:xfrm>
            <a:off x="2514600" y="4953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6" name="Rectangle 72"/>
          <p:cNvSpPr>
            <a:spLocks noChangeArrowheads="1"/>
          </p:cNvSpPr>
          <p:nvPr/>
        </p:nvSpPr>
        <p:spPr bwMode="auto">
          <a:xfrm>
            <a:off x="3200400" y="4953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7" name="Rectangle 73"/>
          <p:cNvSpPr>
            <a:spLocks noChangeArrowheads="1"/>
          </p:cNvSpPr>
          <p:nvPr/>
        </p:nvSpPr>
        <p:spPr bwMode="auto">
          <a:xfrm>
            <a:off x="3886200" y="49530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8" name="Rectangle 75"/>
          <p:cNvSpPr>
            <a:spLocks noChangeArrowheads="1"/>
          </p:cNvSpPr>
          <p:nvPr/>
        </p:nvSpPr>
        <p:spPr bwMode="auto">
          <a:xfrm>
            <a:off x="1828800" y="4953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29" name="Text Box 76"/>
          <p:cNvSpPr txBox="1">
            <a:spLocks noChangeArrowheads="1"/>
          </p:cNvSpPr>
          <p:nvPr/>
        </p:nvSpPr>
        <p:spPr bwMode="auto">
          <a:xfrm>
            <a:off x="533400" y="2133600"/>
            <a:ext cx="863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r>
              <a:rPr lang="en-US"/>
              <a:t>head</a:t>
            </a:r>
          </a:p>
        </p:txBody>
      </p:sp>
      <p:sp>
        <p:nvSpPr>
          <p:cNvPr id="131130" name="Text Box 77"/>
          <p:cNvSpPr txBox="1">
            <a:spLocks noChangeArrowheads="1"/>
          </p:cNvSpPr>
          <p:nvPr/>
        </p:nvSpPr>
        <p:spPr bwMode="auto">
          <a:xfrm>
            <a:off x="755650" y="3048000"/>
            <a:ext cx="5746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r>
              <a:rPr lang="en-US"/>
              <a:t>tail</a:t>
            </a:r>
          </a:p>
        </p:txBody>
      </p:sp>
      <p:sp>
        <p:nvSpPr>
          <p:cNvPr id="131131" name="Text Box 78"/>
          <p:cNvSpPr txBox="1">
            <a:spLocks noChangeArrowheads="1"/>
          </p:cNvSpPr>
          <p:nvPr/>
        </p:nvSpPr>
        <p:spPr bwMode="auto">
          <a:xfrm>
            <a:off x="838200" y="5486400"/>
            <a:ext cx="73152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l"/>
            <a:r>
              <a:rPr lang="en-US" sz="2000"/>
              <a:t>When can an instruction retire?</a:t>
            </a:r>
          </a:p>
          <a:p>
            <a:pPr algn="l"/>
            <a:r>
              <a:rPr lang="en-US" sz="2000"/>
              <a:t>What do you do?</a:t>
            </a:r>
          </a:p>
          <a:p>
            <a:pPr algn="l"/>
            <a:r>
              <a:rPr lang="en-US" sz="2000"/>
              <a:t>How do you read a register that hasn’t committed to arch state?</a:t>
            </a:r>
          </a:p>
        </p:txBody>
      </p:sp>
      <p:sp>
        <p:nvSpPr>
          <p:cNvPr id="131132" name="Rectangle 79"/>
          <p:cNvSpPr>
            <a:spLocks noChangeArrowheads="1"/>
          </p:cNvSpPr>
          <p:nvPr/>
        </p:nvSpPr>
        <p:spPr bwMode="auto">
          <a:xfrm>
            <a:off x="6400800" y="1676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a:t>Rename</a:t>
            </a:r>
          </a:p>
          <a:p>
            <a:pPr algn="ctr" eaLnBrk="0" hangingPunct="0"/>
            <a:r>
              <a:rPr lang="en-US" sz="1400"/>
              <a:t>Reg</a:t>
            </a:r>
          </a:p>
        </p:txBody>
      </p:sp>
      <p:sp>
        <p:nvSpPr>
          <p:cNvPr id="131133" name="Rectangle 80"/>
          <p:cNvSpPr>
            <a:spLocks noChangeArrowheads="1"/>
          </p:cNvSpPr>
          <p:nvPr/>
        </p:nvSpPr>
        <p:spPr bwMode="auto">
          <a:xfrm>
            <a:off x="6400800" y="34290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4" name="Rectangle 81"/>
          <p:cNvSpPr>
            <a:spLocks noChangeArrowheads="1"/>
          </p:cNvSpPr>
          <p:nvPr/>
        </p:nvSpPr>
        <p:spPr bwMode="auto">
          <a:xfrm>
            <a:off x="6400800" y="37338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5" name="Rectangle 82"/>
          <p:cNvSpPr>
            <a:spLocks noChangeArrowheads="1"/>
          </p:cNvSpPr>
          <p:nvPr/>
        </p:nvSpPr>
        <p:spPr bwMode="auto">
          <a:xfrm>
            <a:off x="6400800" y="40386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6" name="Rectangle 83"/>
          <p:cNvSpPr>
            <a:spLocks noChangeArrowheads="1"/>
          </p:cNvSpPr>
          <p:nvPr/>
        </p:nvSpPr>
        <p:spPr bwMode="auto">
          <a:xfrm>
            <a:off x="6400800" y="4343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7" name="Rectangle 84"/>
          <p:cNvSpPr>
            <a:spLocks noChangeArrowheads="1"/>
          </p:cNvSpPr>
          <p:nvPr/>
        </p:nvSpPr>
        <p:spPr bwMode="auto">
          <a:xfrm>
            <a:off x="6400800" y="46482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8" name="Rectangle 85"/>
          <p:cNvSpPr>
            <a:spLocks noChangeArrowheads="1"/>
          </p:cNvSpPr>
          <p:nvPr/>
        </p:nvSpPr>
        <p:spPr bwMode="auto">
          <a:xfrm>
            <a:off x="6400800" y="49530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9" name="Rectangle 86"/>
          <p:cNvSpPr>
            <a:spLocks noChangeArrowheads="1"/>
          </p:cNvSpPr>
          <p:nvPr/>
        </p:nvSpPr>
        <p:spPr bwMode="auto">
          <a:xfrm>
            <a:off x="5486400" y="49530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0" name="Rectangle 87"/>
          <p:cNvSpPr>
            <a:spLocks noChangeArrowheads="1"/>
          </p:cNvSpPr>
          <p:nvPr/>
        </p:nvSpPr>
        <p:spPr bwMode="auto">
          <a:xfrm>
            <a:off x="5486400" y="46482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1" name="Rectangle 88"/>
          <p:cNvSpPr>
            <a:spLocks noChangeArrowheads="1"/>
          </p:cNvSpPr>
          <p:nvPr/>
        </p:nvSpPr>
        <p:spPr bwMode="auto">
          <a:xfrm>
            <a:off x="5486400" y="4343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2" name="Rectangle 89"/>
          <p:cNvSpPr>
            <a:spLocks noChangeArrowheads="1"/>
          </p:cNvSpPr>
          <p:nvPr/>
        </p:nvSpPr>
        <p:spPr bwMode="auto">
          <a:xfrm>
            <a:off x="5486400" y="40386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3" name="Rectangle 90"/>
          <p:cNvSpPr>
            <a:spLocks noChangeArrowheads="1"/>
          </p:cNvSpPr>
          <p:nvPr/>
        </p:nvSpPr>
        <p:spPr bwMode="auto">
          <a:xfrm>
            <a:off x="5486400" y="37338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4" name="Rectangle 91"/>
          <p:cNvSpPr>
            <a:spLocks noChangeArrowheads="1"/>
          </p:cNvSpPr>
          <p:nvPr/>
        </p:nvSpPr>
        <p:spPr bwMode="auto">
          <a:xfrm>
            <a:off x="5486400" y="34290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5" name="Rectangle 92"/>
          <p:cNvSpPr>
            <a:spLocks noChangeArrowheads="1"/>
          </p:cNvSpPr>
          <p:nvPr/>
        </p:nvSpPr>
        <p:spPr bwMode="auto">
          <a:xfrm>
            <a:off x="5486400" y="31242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6" name="Rectangle 93"/>
          <p:cNvSpPr>
            <a:spLocks noChangeArrowheads="1"/>
          </p:cNvSpPr>
          <p:nvPr/>
        </p:nvSpPr>
        <p:spPr bwMode="auto">
          <a:xfrm>
            <a:off x="5486400" y="2819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R5</a:t>
            </a:r>
          </a:p>
        </p:txBody>
      </p:sp>
      <p:sp>
        <p:nvSpPr>
          <p:cNvPr id="131147" name="Rectangle 94"/>
          <p:cNvSpPr>
            <a:spLocks noChangeArrowheads="1"/>
          </p:cNvSpPr>
          <p:nvPr/>
        </p:nvSpPr>
        <p:spPr bwMode="auto">
          <a:xfrm>
            <a:off x="5486400" y="25146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R3</a:t>
            </a:r>
          </a:p>
        </p:txBody>
      </p:sp>
      <p:sp>
        <p:nvSpPr>
          <p:cNvPr id="131148" name="Rectangle 95"/>
          <p:cNvSpPr>
            <a:spLocks noChangeArrowheads="1"/>
          </p:cNvSpPr>
          <p:nvPr/>
        </p:nvSpPr>
        <p:spPr bwMode="auto">
          <a:xfrm>
            <a:off x="5486400" y="22098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a:t>
            </a:r>
          </a:p>
        </p:txBody>
      </p:sp>
    </p:spTree>
    <p:extLst>
      <p:ext uri="{BB962C8B-B14F-4D97-AF65-F5344CB8AC3E}">
        <p14:creationId xmlns:p14="http://schemas.microsoft.com/office/powerpoint/2010/main" val="1718474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7" name="Rectangle 2"/>
          <p:cNvSpPr>
            <a:spLocks noGrp="1" noChangeArrowheads="1"/>
          </p:cNvSpPr>
          <p:nvPr>
            <p:ph type="title"/>
          </p:nvPr>
        </p:nvSpPr>
        <p:spPr/>
        <p:txBody>
          <a:bodyPr/>
          <a:lstStyle/>
          <a:p>
            <a:r>
              <a:rPr lang="en-US" dirty="0"/>
              <a:t>Possible Reorder Buffer – Implemented as Circular Buffer</a:t>
            </a:r>
          </a:p>
        </p:txBody>
      </p:sp>
      <p:sp>
        <p:nvSpPr>
          <p:cNvPr id="2" name="Slide Number Placeholder 1"/>
          <p:cNvSpPr>
            <a:spLocks noGrp="1"/>
          </p:cNvSpPr>
          <p:nvPr>
            <p:ph type="sldNum" idx="12"/>
          </p:nvPr>
        </p:nvSpPr>
        <p:spPr/>
        <p:txBody>
          <a:bodyPr/>
          <a:lstStyle/>
          <a:p>
            <a:fld id="{9DD4E8C5-AEF8-47CF-BD2E-6D570408DCD0}" type="slidenum">
              <a:rPr lang="en-US" altLang="en-US" smtClean="0"/>
              <a:pPr/>
              <a:t>8</a:t>
            </a:fld>
            <a:endParaRPr lang="en-US" altLang="en-US"/>
          </a:p>
        </p:txBody>
      </p:sp>
      <p:sp>
        <p:nvSpPr>
          <p:cNvPr id="76" name="Rectangle 5"/>
          <p:cNvSpPr>
            <a:spLocks noGrp="1" noChangeArrowheads="1"/>
          </p:cNvSpPr>
          <p:nvPr>
            <p:ph type="ftr" idx="3"/>
          </p:nvPr>
        </p:nvSpPr>
        <p:spPr>
          <a:prstGeom prst="rect">
            <a:avLst/>
          </a:prstGeom>
          <a:ln/>
        </p:spPr>
        <p:txBody>
          <a:bodyPr/>
          <a:lstStyle/>
          <a:p>
            <a:r>
              <a:rPr lang="fi-FI" altLang="en-US"/>
              <a:t>(c) Derek Chiou &amp; Mattan Erez &amp; Dam Sunwoo</a:t>
            </a:r>
            <a:endParaRPr lang="en-US" altLang="en-US"/>
          </a:p>
        </p:txBody>
      </p:sp>
      <p:sp>
        <p:nvSpPr>
          <p:cNvPr id="131076" name="Slide Number Placeholder 5"/>
          <p:cNvSpPr txBox="1">
            <a:spLocks noGrp="1"/>
          </p:cNvSpPr>
          <p:nvPr/>
        </p:nvSpPr>
        <p:spPr bwMode="auto">
          <a:xfrm>
            <a:off x="7010400" y="6583363"/>
            <a:ext cx="21336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r" eaLnBrk="1" hangingPunct="1"/>
            <a:fld id="{650A01CE-258C-4633-ADAD-3EBF4641B1C7}" type="slidenum">
              <a:rPr lang="en-US" altLang="en-US" sz="1000"/>
              <a:pPr algn="r" eaLnBrk="1" hangingPunct="1"/>
              <a:t>8</a:t>
            </a:fld>
            <a:endParaRPr lang="en-US" altLang="en-US" sz="1000"/>
          </a:p>
        </p:txBody>
      </p:sp>
      <p:sp>
        <p:nvSpPr>
          <p:cNvPr id="131078" name="Rectangle 4"/>
          <p:cNvSpPr>
            <a:spLocks noChangeArrowheads="1"/>
          </p:cNvSpPr>
          <p:nvPr/>
        </p:nvSpPr>
        <p:spPr bwMode="auto">
          <a:xfrm>
            <a:off x="2514600" y="1676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a:t>Issued</a:t>
            </a:r>
          </a:p>
        </p:txBody>
      </p:sp>
      <p:sp>
        <p:nvSpPr>
          <p:cNvPr id="131079" name="Rectangle 5"/>
          <p:cNvSpPr>
            <a:spLocks noChangeArrowheads="1"/>
          </p:cNvSpPr>
          <p:nvPr/>
        </p:nvSpPr>
        <p:spPr bwMode="auto">
          <a:xfrm>
            <a:off x="3200400" y="1676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a:t>Done</a:t>
            </a:r>
          </a:p>
        </p:txBody>
      </p:sp>
      <p:sp>
        <p:nvSpPr>
          <p:cNvPr id="131080" name="Rectangle 6"/>
          <p:cNvSpPr>
            <a:spLocks noChangeArrowheads="1"/>
          </p:cNvSpPr>
          <p:nvPr/>
        </p:nvSpPr>
        <p:spPr bwMode="auto">
          <a:xfrm>
            <a:off x="3886200" y="16764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a:t>Inst address</a:t>
            </a:r>
          </a:p>
        </p:txBody>
      </p:sp>
      <p:sp>
        <p:nvSpPr>
          <p:cNvPr id="131081" name="Rectangle 7"/>
          <p:cNvSpPr>
            <a:spLocks noChangeArrowheads="1"/>
          </p:cNvSpPr>
          <p:nvPr/>
        </p:nvSpPr>
        <p:spPr bwMode="auto">
          <a:xfrm>
            <a:off x="5486400" y="1676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a:t>Arch Reg</a:t>
            </a:r>
          </a:p>
        </p:txBody>
      </p:sp>
      <p:sp>
        <p:nvSpPr>
          <p:cNvPr id="131082" name="Rectangle 9"/>
          <p:cNvSpPr>
            <a:spLocks noChangeArrowheads="1"/>
          </p:cNvSpPr>
          <p:nvPr/>
        </p:nvSpPr>
        <p:spPr bwMode="auto">
          <a:xfrm>
            <a:off x="1828800" y="1676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a:t>Valid</a:t>
            </a:r>
          </a:p>
        </p:txBody>
      </p:sp>
      <p:sp>
        <p:nvSpPr>
          <p:cNvPr id="131083" name="Line 10"/>
          <p:cNvSpPr>
            <a:spLocks noChangeShapeType="1"/>
          </p:cNvSpPr>
          <p:nvPr/>
        </p:nvSpPr>
        <p:spPr bwMode="auto">
          <a:xfrm>
            <a:off x="1447800" y="2362200"/>
            <a:ext cx="2286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31084" name="Line 11"/>
          <p:cNvSpPr>
            <a:spLocks noChangeShapeType="1"/>
          </p:cNvSpPr>
          <p:nvPr/>
        </p:nvSpPr>
        <p:spPr bwMode="auto">
          <a:xfrm>
            <a:off x="1524000" y="3276600"/>
            <a:ext cx="2286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31085" name="Rectangle 13"/>
          <p:cNvSpPr>
            <a:spLocks noChangeArrowheads="1"/>
          </p:cNvSpPr>
          <p:nvPr/>
        </p:nvSpPr>
        <p:spPr bwMode="auto">
          <a:xfrm>
            <a:off x="2514600" y="2209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dirty="0"/>
              <a:t>1</a:t>
            </a:r>
          </a:p>
        </p:txBody>
      </p:sp>
      <p:sp>
        <p:nvSpPr>
          <p:cNvPr id="131086" name="Rectangle 14"/>
          <p:cNvSpPr>
            <a:spLocks noChangeArrowheads="1"/>
          </p:cNvSpPr>
          <p:nvPr/>
        </p:nvSpPr>
        <p:spPr bwMode="auto">
          <a:xfrm>
            <a:off x="3200400" y="2209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087" name="Rectangle 15"/>
          <p:cNvSpPr>
            <a:spLocks noChangeArrowheads="1"/>
          </p:cNvSpPr>
          <p:nvPr/>
        </p:nvSpPr>
        <p:spPr bwMode="auto">
          <a:xfrm>
            <a:off x="3886200" y="22098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0x0100</a:t>
            </a:r>
          </a:p>
        </p:txBody>
      </p:sp>
      <p:sp>
        <p:nvSpPr>
          <p:cNvPr id="131088" name="Rectangle 16"/>
          <p:cNvSpPr>
            <a:spLocks noChangeArrowheads="1"/>
          </p:cNvSpPr>
          <p:nvPr/>
        </p:nvSpPr>
        <p:spPr bwMode="auto">
          <a:xfrm>
            <a:off x="6400800" y="22098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a:t>
            </a:r>
          </a:p>
        </p:txBody>
      </p:sp>
      <p:sp>
        <p:nvSpPr>
          <p:cNvPr id="131089" name="Rectangle 18"/>
          <p:cNvSpPr>
            <a:spLocks noChangeArrowheads="1"/>
          </p:cNvSpPr>
          <p:nvPr/>
        </p:nvSpPr>
        <p:spPr bwMode="auto">
          <a:xfrm>
            <a:off x="1828800" y="2209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1</a:t>
            </a:r>
          </a:p>
        </p:txBody>
      </p:sp>
      <p:sp>
        <p:nvSpPr>
          <p:cNvPr id="131090" name="Rectangle 20"/>
          <p:cNvSpPr>
            <a:spLocks noChangeArrowheads="1"/>
          </p:cNvSpPr>
          <p:nvPr/>
        </p:nvSpPr>
        <p:spPr bwMode="auto">
          <a:xfrm>
            <a:off x="2514600" y="2514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dirty="0"/>
              <a:t>0</a:t>
            </a:r>
          </a:p>
        </p:txBody>
      </p:sp>
      <p:sp>
        <p:nvSpPr>
          <p:cNvPr id="131091" name="Rectangle 21"/>
          <p:cNvSpPr>
            <a:spLocks noChangeArrowheads="1"/>
          </p:cNvSpPr>
          <p:nvPr/>
        </p:nvSpPr>
        <p:spPr bwMode="auto">
          <a:xfrm>
            <a:off x="3200400" y="2514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dirty="0"/>
              <a:t>0</a:t>
            </a:r>
          </a:p>
        </p:txBody>
      </p:sp>
      <p:sp>
        <p:nvSpPr>
          <p:cNvPr id="131092" name="Rectangle 22"/>
          <p:cNvSpPr>
            <a:spLocks noChangeArrowheads="1"/>
          </p:cNvSpPr>
          <p:nvPr/>
        </p:nvSpPr>
        <p:spPr bwMode="auto">
          <a:xfrm>
            <a:off x="3886200" y="25146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0x0200</a:t>
            </a:r>
          </a:p>
        </p:txBody>
      </p:sp>
      <p:sp>
        <p:nvSpPr>
          <p:cNvPr id="131093" name="Rectangle 23"/>
          <p:cNvSpPr>
            <a:spLocks noChangeArrowheads="1"/>
          </p:cNvSpPr>
          <p:nvPr/>
        </p:nvSpPr>
        <p:spPr bwMode="auto">
          <a:xfrm>
            <a:off x="6400800" y="25146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dirty="0"/>
              <a:t>Value</a:t>
            </a:r>
          </a:p>
        </p:txBody>
      </p:sp>
      <p:sp>
        <p:nvSpPr>
          <p:cNvPr id="131094" name="Rectangle 25"/>
          <p:cNvSpPr>
            <a:spLocks noChangeArrowheads="1"/>
          </p:cNvSpPr>
          <p:nvPr/>
        </p:nvSpPr>
        <p:spPr bwMode="auto">
          <a:xfrm>
            <a:off x="1828800" y="2514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1</a:t>
            </a:r>
          </a:p>
        </p:txBody>
      </p:sp>
      <p:sp>
        <p:nvSpPr>
          <p:cNvPr id="131095" name="Rectangle 27"/>
          <p:cNvSpPr>
            <a:spLocks noChangeArrowheads="1"/>
          </p:cNvSpPr>
          <p:nvPr/>
        </p:nvSpPr>
        <p:spPr bwMode="auto">
          <a:xfrm>
            <a:off x="2514600" y="2819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1</a:t>
            </a:r>
          </a:p>
        </p:txBody>
      </p:sp>
      <p:sp>
        <p:nvSpPr>
          <p:cNvPr id="131096" name="Rectangle 28"/>
          <p:cNvSpPr>
            <a:spLocks noChangeArrowheads="1"/>
          </p:cNvSpPr>
          <p:nvPr/>
        </p:nvSpPr>
        <p:spPr bwMode="auto">
          <a:xfrm>
            <a:off x="3200400" y="2819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1</a:t>
            </a:r>
          </a:p>
        </p:txBody>
      </p:sp>
      <p:sp>
        <p:nvSpPr>
          <p:cNvPr id="131097" name="Rectangle 29"/>
          <p:cNvSpPr>
            <a:spLocks noChangeArrowheads="1"/>
          </p:cNvSpPr>
          <p:nvPr/>
        </p:nvSpPr>
        <p:spPr bwMode="auto">
          <a:xfrm>
            <a:off x="3886200" y="28194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0x0204</a:t>
            </a:r>
          </a:p>
        </p:txBody>
      </p:sp>
      <p:sp>
        <p:nvSpPr>
          <p:cNvPr id="131098" name="Rectangle 30"/>
          <p:cNvSpPr>
            <a:spLocks noChangeArrowheads="1"/>
          </p:cNvSpPr>
          <p:nvPr/>
        </p:nvSpPr>
        <p:spPr bwMode="auto">
          <a:xfrm>
            <a:off x="6400800" y="2819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dirty="0"/>
              <a:t>Value</a:t>
            </a:r>
          </a:p>
        </p:txBody>
      </p:sp>
      <p:sp>
        <p:nvSpPr>
          <p:cNvPr id="131099" name="Rectangle 32"/>
          <p:cNvSpPr>
            <a:spLocks noChangeArrowheads="1"/>
          </p:cNvSpPr>
          <p:nvPr/>
        </p:nvSpPr>
        <p:spPr bwMode="auto">
          <a:xfrm>
            <a:off x="1828800" y="2819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1</a:t>
            </a:r>
          </a:p>
        </p:txBody>
      </p:sp>
      <p:sp>
        <p:nvSpPr>
          <p:cNvPr id="131100" name="Rectangle 34"/>
          <p:cNvSpPr>
            <a:spLocks noChangeArrowheads="1"/>
          </p:cNvSpPr>
          <p:nvPr/>
        </p:nvSpPr>
        <p:spPr bwMode="auto">
          <a:xfrm>
            <a:off x="2514600" y="3124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1" name="Rectangle 35"/>
          <p:cNvSpPr>
            <a:spLocks noChangeArrowheads="1"/>
          </p:cNvSpPr>
          <p:nvPr/>
        </p:nvSpPr>
        <p:spPr bwMode="auto">
          <a:xfrm>
            <a:off x="3200400" y="3124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2" name="Rectangle 36"/>
          <p:cNvSpPr>
            <a:spLocks noChangeArrowheads="1"/>
          </p:cNvSpPr>
          <p:nvPr/>
        </p:nvSpPr>
        <p:spPr bwMode="auto">
          <a:xfrm>
            <a:off x="3886200" y="31242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3" name="Rectangle 37"/>
          <p:cNvSpPr>
            <a:spLocks noChangeArrowheads="1"/>
          </p:cNvSpPr>
          <p:nvPr/>
        </p:nvSpPr>
        <p:spPr bwMode="auto">
          <a:xfrm>
            <a:off x="6400800" y="31242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4" name="Rectangle 39"/>
          <p:cNvSpPr>
            <a:spLocks noChangeArrowheads="1"/>
          </p:cNvSpPr>
          <p:nvPr/>
        </p:nvSpPr>
        <p:spPr bwMode="auto">
          <a:xfrm>
            <a:off x="1828800" y="3124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05" name="Rectangle 41"/>
          <p:cNvSpPr>
            <a:spLocks noChangeArrowheads="1"/>
          </p:cNvSpPr>
          <p:nvPr/>
        </p:nvSpPr>
        <p:spPr bwMode="auto">
          <a:xfrm>
            <a:off x="2514600" y="3429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6" name="Rectangle 42"/>
          <p:cNvSpPr>
            <a:spLocks noChangeArrowheads="1"/>
          </p:cNvSpPr>
          <p:nvPr/>
        </p:nvSpPr>
        <p:spPr bwMode="auto">
          <a:xfrm>
            <a:off x="3200400" y="3429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7" name="Rectangle 43"/>
          <p:cNvSpPr>
            <a:spLocks noChangeArrowheads="1"/>
          </p:cNvSpPr>
          <p:nvPr/>
        </p:nvSpPr>
        <p:spPr bwMode="auto">
          <a:xfrm>
            <a:off x="3886200" y="34290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08" name="Rectangle 45"/>
          <p:cNvSpPr>
            <a:spLocks noChangeArrowheads="1"/>
          </p:cNvSpPr>
          <p:nvPr/>
        </p:nvSpPr>
        <p:spPr bwMode="auto">
          <a:xfrm>
            <a:off x="1828800" y="3429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09" name="Rectangle 47"/>
          <p:cNvSpPr>
            <a:spLocks noChangeArrowheads="1"/>
          </p:cNvSpPr>
          <p:nvPr/>
        </p:nvSpPr>
        <p:spPr bwMode="auto">
          <a:xfrm>
            <a:off x="2514600" y="3733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0" name="Rectangle 48"/>
          <p:cNvSpPr>
            <a:spLocks noChangeArrowheads="1"/>
          </p:cNvSpPr>
          <p:nvPr/>
        </p:nvSpPr>
        <p:spPr bwMode="auto">
          <a:xfrm>
            <a:off x="3200400" y="3733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1" name="Rectangle 49"/>
          <p:cNvSpPr>
            <a:spLocks noChangeArrowheads="1"/>
          </p:cNvSpPr>
          <p:nvPr/>
        </p:nvSpPr>
        <p:spPr bwMode="auto">
          <a:xfrm>
            <a:off x="3886200" y="37338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2" name="Rectangle 51"/>
          <p:cNvSpPr>
            <a:spLocks noChangeArrowheads="1"/>
          </p:cNvSpPr>
          <p:nvPr/>
        </p:nvSpPr>
        <p:spPr bwMode="auto">
          <a:xfrm>
            <a:off x="1828800" y="37338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13" name="Rectangle 53"/>
          <p:cNvSpPr>
            <a:spLocks noChangeArrowheads="1"/>
          </p:cNvSpPr>
          <p:nvPr/>
        </p:nvSpPr>
        <p:spPr bwMode="auto">
          <a:xfrm>
            <a:off x="2514600" y="4038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4" name="Rectangle 54"/>
          <p:cNvSpPr>
            <a:spLocks noChangeArrowheads="1"/>
          </p:cNvSpPr>
          <p:nvPr/>
        </p:nvSpPr>
        <p:spPr bwMode="auto">
          <a:xfrm>
            <a:off x="3200400" y="4038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5" name="Rectangle 55"/>
          <p:cNvSpPr>
            <a:spLocks noChangeArrowheads="1"/>
          </p:cNvSpPr>
          <p:nvPr/>
        </p:nvSpPr>
        <p:spPr bwMode="auto">
          <a:xfrm>
            <a:off x="3886200" y="40386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6" name="Rectangle 57"/>
          <p:cNvSpPr>
            <a:spLocks noChangeArrowheads="1"/>
          </p:cNvSpPr>
          <p:nvPr/>
        </p:nvSpPr>
        <p:spPr bwMode="auto">
          <a:xfrm>
            <a:off x="1828800" y="40386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17" name="Rectangle 59"/>
          <p:cNvSpPr>
            <a:spLocks noChangeArrowheads="1"/>
          </p:cNvSpPr>
          <p:nvPr/>
        </p:nvSpPr>
        <p:spPr bwMode="auto">
          <a:xfrm>
            <a:off x="2514600" y="4343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8" name="Rectangle 60"/>
          <p:cNvSpPr>
            <a:spLocks noChangeArrowheads="1"/>
          </p:cNvSpPr>
          <p:nvPr/>
        </p:nvSpPr>
        <p:spPr bwMode="auto">
          <a:xfrm>
            <a:off x="3200400" y="4343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19" name="Rectangle 61"/>
          <p:cNvSpPr>
            <a:spLocks noChangeArrowheads="1"/>
          </p:cNvSpPr>
          <p:nvPr/>
        </p:nvSpPr>
        <p:spPr bwMode="auto">
          <a:xfrm>
            <a:off x="3886200" y="43434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0" name="Rectangle 63"/>
          <p:cNvSpPr>
            <a:spLocks noChangeArrowheads="1"/>
          </p:cNvSpPr>
          <p:nvPr/>
        </p:nvSpPr>
        <p:spPr bwMode="auto">
          <a:xfrm>
            <a:off x="1828800" y="43434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21" name="Rectangle 65"/>
          <p:cNvSpPr>
            <a:spLocks noChangeArrowheads="1"/>
          </p:cNvSpPr>
          <p:nvPr/>
        </p:nvSpPr>
        <p:spPr bwMode="auto">
          <a:xfrm>
            <a:off x="2514600" y="4648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2" name="Rectangle 66"/>
          <p:cNvSpPr>
            <a:spLocks noChangeArrowheads="1"/>
          </p:cNvSpPr>
          <p:nvPr/>
        </p:nvSpPr>
        <p:spPr bwMode="auto">
          <a:xfrm>
            <a:off x="3200400" y="4648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3" name="Rectangle 67"/>
          <p:cNvSpPr>
            <a:spLocks noChangeArrowheads="1"/>
          </p:cNvSpPr>
          <p:nvPr/>
        </p:nvSpPr>
        <p:spPr bwMode="auto">
          <a:xfrm>
            <a:off x="3886200" y="46482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4" name="Rectangle 69"/>
          <p:cNvSpPr>
            <a:spLocks noChangeArrowheads="1"/>
          </p:cNvSpPr>
          <p:nvPr/>
        </p:nvSpPr>
        <p:spPr bwMode="auto">
          <a:xfrm>
            <a:off x="1828800" y="46482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25" name="Rectangle 71"/>
          <p:cNvSpPr>
            <a:spLocks noChangeArrowheads="1"/>
          </p:cNvSpPr>
          <p:nvPr/>
        </p:nvSpPr>
        <p:spPr bwMode="auto">
          <a:xfrm>
            <a:off x="2514600" y="4953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6" name="Rectangle 72"/>
          <p:cNvSpPr>
            <a:spLocks noChangeArrowheads="1"/>
          </p:cNvSpPr>
          <p:nvPr/>
        </p:nvSpPr>
        <p:spPr bwMode="auto">
          <a:xfrm>
            <a:off x="3200400" y="4953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7" name="Rectangle 73"/>
          <p:cNvSpPr>
            <a:spLocks noChangeArrowheads="1"/>
          </p:cNvSpPr>
          <p:nvPr/>
        </p:nvSpPr>
        <p:spPr bwMode="auto">
          <a:xfrm>
            <a:off x="3886200" y="4953000"/>
            <a:ext cx="16002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28" name="Rectangle 75"/>
          <p:cNvSpPr>
            <a:spLocks noChangeArrowheads="1"/>
          </p:cNvSpPr>
          <p:nvPr/>
        </p:nvSpPr>
        <p:spPr bwMode="auto">
          <a:xfrm>
            <a:off x="1828800" y="4953000"/>
            <a:ext cx="6858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0</a:t>
            </a:r>
          </a:p>
        </p:txBody>
      </p:sp>
      <p:sp>
        <p:nvSpPr>
          <p:cNvPr id="131129" name="Text Box 76"/>
          <p:cNvSpPr txBox="1">
            <a:spLocks noChangeArrowheads="1"/>
          </p:cNvSpPr>
          <p:nvPr/>
        </p:nvSpPr>
        <p:spPr bwMode="auto">
          <a:xfrm>
            <a:off x="533400" y="2133600"/>
            <a:ext cx="863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r>
              <a:rPr lang="en-US"/>
              <a:t>head</a:t>
            </a:r>
          </a:p>
        </p:txBody>
      </p:sp>
      <p:sp>
        <p:nvSpPr>
          <p:cNvPr id="131130" name="Text Box 77"/>
          <p:cNvSpPr txBox="1">
            <a:spLocks noChangeArrowheads="1"/>
          </p:cNvSpPr>
          <p:nvPr/>
        </p:nvSpPr>
        <p:spPr bwMode="auto">
          <a:xfrm>
            <a:off x="755650" y="3048000"/>
            <a:ext cx="5746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r>
              <a:rPr lang="en-US"/>
              <a:t>tail</a:t>
            </a:r>
          </a:p>
        </p:txBody>
      </p:sp>
      <p:sp>
        <p:nvSpPr>
          <p:cNvPr id="131131" name="Text Box 78"/>
          <p:cNvSpPr txBox="1">
            <a:spLocks noChangeArrowheads="1"/>
          </p:cNvSpPr>
          <p:nvPr/>
        </p:nvSpPr>
        <p:spPr bwMode="auto">
          <a:xfrm>
            <a:off x="838200" y="5486400"/>
            <a:ext cx="73152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lgn="ctr" eaLnBrk="0" hangingPunct="0">
              <a:defRPr sz="2400">
                <a:solidFill>
                  <a:schemeClr val="tx1"/>
                </a:solidFill>
                <a:latin typeface="Arial" charset="0"/>
                <a:cs typeface="Arial" charset="0"/>
              </a:defRPr>
            </a:lvl1pPr>
            <a:lvl2pPr marL="742950" indent="-285750" algn="ctr" eaLnBrk="0" hangingPunct="0">
              <a:defRPr sz="2400">
                <a:solidFill>
                  <a:schemeClr val="tx1"/>
                </a:solidFill>
                <a:latin typeface="Arial" charset="0"/>
                <a:cs typeface="Arial" charset="0"/>
              </a:defRPr>
            </a:lvl2pPr>
            <a:lvl3pPr marL="1143000" indent="-228600" algn="ctr" eaLnBrk="0" hangingPunct="0">
              <a:defRPr sz="2400">
                <a:solidFill>
                  <a:schemeClr val="tx1"/>
                </a:solidFill>
                <a:latin typeface="Arial" charset="0"/>
                <a:cs typeface="Arial" charset="0"/>
              </a:defRPr>
            </a:lvl3pPr>
            <a:lvl4pPr marL="1600200" indent="-228600" algn="ctr" eaLnBrk="0" hangingPunct="0">
              <a:defRPr sz="2400">
                <a:solidFill>
                  <a:schemeClr val="tx1"/>
                </a:solidFill>
                <a:latin typeface="Arial" charset="0"/>
                <a:cs typeface="Arial" charset="0"/>
              </a:defRPr>
            </a:lvl4pPr>
            <a:lvl5pPr marL="2057400" indent="-228600" algn="ctr" eaLnBrk="0" hangingPunct="0">
              <a:defRPr sz="2400">
                <a:solidFill>
                  <a:schemeClr val="tx1"/>
                </a:solidFill>
                <a:latin typeface="Arial" charset="0"/>
                <a:cs typeface="Arial" charset="0"/>
              </a:defRPr>
            </a:lvl5pPr>
            <a:lvl6pPr marL="2514600" indent="-228600" algn="ctr" eaLnBrk="0" fontAlgn="base" hangingPunct="0">
              <a:spcBef>
                <a:spcPct val="0"/>
              </a:spcBef>
              <a:spcAft>
                <a:spcPct val="0"/>
              </a:spcAft>
              <a:defRPr sz="2400">
                <a:solidFill>
                  <a:schemeClr val="tx1"/>
                </a:solidFill>
                <a:latin typeface="Arial" charset="0"/>
                <a:cs typeface="Arial" charset="0"/>
              </a:defRPr>
            </a:lvl6pPr>
            <a:lvl7pPr marL="2971800" indent="-228600" algn="ctr" eaLnBrk="0" fontAlgn="base" hangingPunct="0">
              <a:spcBef>
                <a:spcPct val="0"/>
              </a:spcBef>
              <a:spcAft>
                <a:spcPct val="0"/>
              </a:spcAft>
              <a:defRPr sz="2400">
                <a:solidFill>
                  <a:schemeClr val="tx1"/>
                </a:solidFill>
                <a:latin typeface="Arial" charset="0"/>
                <a:cs typeface="Arial" charset="0"/>
              </a:defRPr>
            </a:lvl7pPr>
            <a:lvl8pPr marL="3429000" indent="-228600" algn="ctr" eaLnBrk="0" fontAlgn="base" hangingPunct="0">
              <a:spcBef>
                <a:spcPct val="0"/>
              </a:spcBef>
              <a:spcAft>
                <a:spcPct val="0"/>
              </a:spcAft>
              <a:defRPr sz="2400">
                <a:solidFill>
                  <a:schemeClr val="tx1"/>
                </a:solidFill>
                <a:latin typeface="Arial" charset="0"/>
                <a:cs typeface="Arial" charset="0"/>
              </a:defRPr>
            </a:lvl8pPr>
            <a:lvl9pPr marL="3886200" indent="-228600" algn="ctr" eaLnBrk="0" fontAlgn="base" hangingPunct="0">
              <a:spcBef>
                <a:spcPct val="0"/>
              </a:spcBef>
              <a:spcAft>
                <a:spcPct val="0"/>
              </a:spcAft>
              <a:defRPr sz="2400">
                <a:solidFill>
                  <a:schemeClr val="tx1"/>
                </a:solidFill>
                <a:latin typeface="Arial" charset="0"/>
                <a:cs typeface="Arial" charset="0"/>
              </a:defRPr>
            </a:lvl9pPr>
          </a:lstStyle>
          <a:p>
            <a:pPr algn="l"/>
            <a:r>
              <a:rPr lang="en-US" sz="2000" dirty="0"/>
              <a:t>When can an instruction retire?</a:t>
            </a:r>
          </a:p>
          <a:p>
            <a:pPr algn="l"/>
            <a:r>
              <a:rPr lang="en-US" sz="2000" dirty="0"/>
              <a:t>What do you do?</a:t>
            </a:r>
          </a:p>
          <a:p>
            <a:pPr algn="l"/>
            <a:r>
              <a:rPr lang="en-US" sz="2000" dirty="0"/>
              <a:t>How do you read a register that hasn’t committed to arch state?</a:t>
            </a:r>
          </a:p>
        </p:txBody>
      </p:sp>
      <p:sp>
        <p:nvSpPr>
          <p:cNvPr id="131132" name="Rectangle 79"/>
          <p:cNvSpPr>
            <a:spLocks noChangeArrowheads="1"/>
          </p:cNvSpPr>
          <p:nvPr/>
        </p:nvSpPr>
        <p:spPr bwMode="auto">
          <a:xfrm>
            <a:off x="6400800" y="1676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400" dirty="0"/>
              <a:t>Actual</a:t>
            </a:r>
          </a:p>
          <a:p>
            <a:pPr algn="ctr" eaLnBrk="0" hangingPunct="0"/>
            <a:r>
              <a:rPr lang="en-US" sz="1400" dirty="0"/>
              <a:t>Physical </a:t>
            </a:r>
          </a:p>
        </p:txBody>
      </p:sp>
      <p:sp>
        <p:nvSpPr>
          <p:cNvPr id="131133" name="Rectangle 80"/>
          <p:cNvSpPr>
            <a:spLocks noChangeArrowheads="1"/>
          </p:cNvSpPr>
          <p:nvPr/>
        </p:nvSpPr>
        <p:spPr bwMode="auto">
          <a:xfrm>
            <a:off x="6400800" y="34290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4" name="Rectangle 81"/>
          <p:cNvSpPr>
            <a:spLocks noChangeArrowheads="1"/>
          </p:cNvSpPr>
          <p:nvPr/>
        </p:nvSpPr>
        <p:spPr bwMode="auto">
          <a:xfrm>
            <a:off x="6400800" y="37338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5" name="Rectangle 82"/>
          <p:cNvSpPr>
            <a:spLocks noChangeArrowheads="1"/>
          </p:cNvSpPr>
          <p:nvPr/>
        </p:nvSpPr>
        <p:spPr bwMode="auto">
          <a:xfrm>
            <a:off x="6400800" y="40386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6" name="Rectangle 83"/>
          <p:cNvSpPr>
            <a:spLocks noChangeArrowheads="1"/>
          </p:cNvSpPr>
          <p:nvPr/>
        </p:nvSpPr>
        <p:spPr bwMode="auto">
          <a:xfrm>
            <a:off x="6400800" y="4343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7" name="Rectangle 84"/>
          <p:cNvSpPr>
            <a:spLocks noChangeArrowheads="1"/>
          </p:cNvSpPr>
          <p:nvPr/>
        </p:nvSpPr>
        <p:spPr bwMode="auto">
          <a:xfrm>
            <a:off x="6400800" y="46482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8" name="Rectangle 85"/>
          <p:cNvSpPr>
            <a:spLocks noChangeArrowheads="1"/>
          </p:cNvSpPr>
          <p:nvPr/>
        </p:nvSpPr>
        <p:spPr bwMode="auto">
          <a:xfrm>
            <a:off x="6400800" y="49530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39" name="Rectangle 86"/>
          <p:cNvSpPr>
            <a:spLocks noChangeArrowheads="1"/>
          </p:cNvSpPr>
          <p:nvPr/>
        </p:nvSpPr>
        <p:spPr bwMode="auto">
          <a:xfrm>
            <a:off x="5486400" y="49530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0" name="Rectangle 87"/>
          <p:cNvSpPr>
            <a:spLocks noChangeArrowheads="1"/>
          </p:cNvSpPr>
          <p:nvPr/>
        </p:nvSpPr>
        <p:spPr bwMode="auto">
          <a:xfrm>
            <a:off x="5486400" y="46482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1" name="Rectangle 88"/>
          <p:cNvSpPr>
            <a:spLocks noChangeArrowheads="1"/>
          </p:cNvSpPr>
          <p:nvPr/>
        </p:nvSpPr>
        <p:spPr bwMode="auto">
          <a:xfrm>
            <a:off x="5486400" y="4343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2" name="Rectangle 89"/>
          <p:cNvSpPr>
            <a:spLocks noChangeArrowheads="1"/>
          </p:cNvSpPr>
          <p:nvPr/>
        </p:nvSpPr>
        <p:spPr bwMode="auto">
          <a:xfrm>
            <a:off x="5486400" y="40386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3" name="Rectangle 90"/>
          <p:cNvSpPr>
            <a:spLocks noChangeArrowheads="1"/>
          </p:cNvSpPr>
          <p:nvPr/>
        </p:nvSpPr>
        <p:spPr bwMode="auto">
          <a:xfrm>
            <a:off x="5486400" y="37338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4" name="Rectangle 91"/>
          <p:cNvSpPr>
            <a:spLocks noChangeArrowheads="1"/>
          </p:cNvSpPr>
          <p:nvPr/>
        </p:nvSpPr>
        <p:spPr bwMode="auto">
          <a:xfrm>
            <a:off x="5486400" y="34290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5" name="Rectangle 92"/>
          <p:cNvSpPr>
            <a:spLocks noChangeArrowheads="1"/>
          </p:cNvSpPr>
          <p:nvPr/>
        </p:nvSpPr>
        <p:spPr bwMode="auto">
          <a:xfrm>
            <a:off x="5486400" y="31242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US" sz="1600"/>
          </a:p>
        </p:txBody>
      </p:sp>
      <p:sp>
        <p:nvSpPr>
          <p:cNvPr id="131146" name="Rectangle 93"/>
          <p:cNvSpPr>
            <a:spLocks noChangeArrowheads="1"/>
          </p:cNvSpPr>
          <p:nvPr/>
        </p:nvSpPr>
        <p:spPr bwMode="auto">
          <a:xfrm>
            <a:off x="5486400" y="28194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R5</a:t>
            </a:r>
          </a:p>
        </p:txBody>
      </p:sp>
      <p:sp>
        <p:nvSpPr>
          <p:cNvPr id="131147" name="Rectangle 94"/>
          <p:cNvSpPr>
            <a:spLocks noChangeArrowheads="1"/>
          </p:cNvSpPr>
          <p:nvPr/>
        </p:nvSpPr>
        <p:spPr bwMode="auto">
          <a:xfrm>
            <a:off x="5486400" y="25146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R3</a:t>
            </a:r>
          </a:p>
        </p:txBody>
      </p:sp>
      <p:sp>
        <p:nvSpPr>
          <p:cNvPr id="131148" name="Rectangle 95"/>
          <p:cNvSpPr>
            <a:spLocks noChangeArrowheads="1"/>
          </p:cNvSpPr>
          <p:nvPr/>
        </p:nvSpPr>
        <p:spPr bwMode="auto">
          <a:xfrm>
            <a:off x="5486400" y="2209800"/>
            <a:ext cx="914400" cy="30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r>
              <a:rPr lang="en-US" sz="1600"/>
              <a:t>---</a:t>
            </a:r>
          </a:p>
        </p:txBody>
      </p:sp>
    </p:spTree>
    <p:extLst>
      <p:ext uri="{BB962C8B-B14F-4D97-AF65-F5344CB8AC3E}">
        <p14:creationId xmlns:p14="http://schemas.microsoft.com/office/powerpoint/2010/main" val="41156356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Nonblocking</a:t>
            </a:r>
            <a:r>
              <a:rPr lang="en-US" dirty="0"/>
              <a:t> Caches</a:t>
            </a:r>
          </a:p>
        </p:txBody>
      </p:sp>
      <p:sp>
        <p:nvSpPr>
          <p:cNvPr id="3" name="Content Placeholder 2"/>
          <p:cNvSpPr>
            <a:spLocks noGrp="1"/>
          </p:cNvSpPr>
          <p:nvPr>
            <p:ph idx="1"/>
          </p:nvPr>
        </p:nvSpPr>
        <p:spPr/>
        <p:txBody>
          <a:bodyPr/>
          <a:lstStyle/>
          <a:p>
            <a:r>
              <a:rPr lang="en-US" dirty="0"/>
              <a:t>Needed to allow “memory parallelism”</a:t>
            </a:r>
          </a:p>
          <a:p>
            <a:pPr lvl="1"/>
            <a:r>
              <a:rPr lang="en-US" dirty="0"/>
              <a:t>Concurrent requests to memory so that OOO isn’t blocked</a:t>
            </a:r>
          </a:p>
          <a:p>
            <a:pPr lvl="1"/>
            <a:r>
              <a:rPr lang="en-US" dirty="0"/>
              <a:t>Concurrent requests to utilize throughput optimizations in </a:t>
            </a:r>
            <a:r>
              <a:rPr lang="en-US" dirty="0" err="1"/>
              <a:t>mem</a:t>
            </a:r>
            <a:endParaRPr lang="en-US" dirty="0"/>
          </a:p>
          <a:p>
            <a:r>
              <a:rPr lang="en-US" dirty="0"/>
              <a:t>Miss Status Holding(Handling) Registers (MSHRs)</a:t>
            </a:r>
          </a:p>
          <a:p>
            <a:pPr lvl="1"/>
            <a:r>
              <a:rPr lang="en-US" dirty="0"/>
              <a:t>Track each outstanding memory operation</a:t>
            </a:r>
          </a:p>
          <a:p>
            <a:pPr lvl="1"/>
            <a:r>
              <a:rPr lang="en-US" dirty="0"/>
              <a:t>Fixed number of outstanding misses at each level</a:t>
            </a:r>
          </a:p>
          <a:p>
            <a:pPr lvl="1"/>
            <a:r>
              <a:rPr lang="en-US" dirty="0"/>
              <a:t>Multiple requests can potentially be serviced by same entry</a:t>
            </a:r>
          </a:p>
          <a:p>
            <a:pPr lvl="1"/>
            <a:r>
              <a:rPr lang="en-US" dirty="0"/>
              <a:t>Implies data returns out of order – need an ID and buffers at all levels where non-blocking allowed</a:t>
            </a:r>
          </a:p>
          <a:p>
            <a:pPr lvl="1"/>
            <a:endParaRPr lang="en-US" dirty="0"/>
          </a:p>
          <a:p>
            <a:pPr lvl="1"/>
            <a:endParaRPr lang="en-US" dirty="0"/>
          </a:p>
          <a:p>
            <a:pPr lvl="1"/>
            <a:endParaRPr lang="en-US" dirty="0"/>
          </a:p>
          <a:p>
            <a:pPr lvl="1"/>
            <a:endParaRPr lang="en-US" dirty="0"/>
          </a:p>
          <a:p>
            <a:pPr lvl="1"/>
            <a:endParaRPr lang="en-US" dirty="0"/>
          </a:p>
          <a:p>
            <a:pPr lvl="1"/>
            <a:endParaRPr lang="en-US" dirty="0"/>
          </a:p>
          <a:p>
            <a:endParaRPr lang="en-US" dirty="0"/>
          </a:p>
          <a:p>
            <a:pPr lvl="1"/>
            <a:endParaRPr lang="en-US" dirty="0"/>
          </a:p>
        </p:txBody>
      </p:sp>
      <p:sp>
        <p:nvSpPr>
          <p:cNvPr id="6" name="Slide Number Placeholder 5"/>
          <p:cNvSpPr>
            <a:spLocks noGrp="1"/>
          </p:cNvSpPr>
          <p:nvPr>
            <p:ph type="sldNum" idx="12"/>
          </p:nvPr>
        </p:nvSpPr>
        <p:spPr/>
        <p:txBody>
          <a:bodyPr/>
          <a:lstStyle/>
          <a:p>
            <a:pPr>
              <a:defRPr/>
            </a:pPr>
            <a:fld id="{4BB9DA91-BD60-4360-9264-C6D48C9856DC}" type="slidenum">
              <a:rPr lang="en-US" altLang="en-US" smtClean="0"/>
              <a:pPr>
                <a:defRPr/>
              </a:pPr>
              <a:t>9</a:t>
            </a:fld>
            <a:endParaRPr lang="en-US" altLang="en-US"/>
          </a:p>
        </p:txBody>
      </p:sp>
      <p:sp>
        <p:nvSpPr>
          <p:cNvPr id="5" name="Footer Placeholder 4"/>
          <p:cNvSpPr>
            <a:spLocks noGrp="1"/>
          </p:cNvSpPr>
          <p:nvPr>
            <p:ph type="ftr" idx="3"/>
          </p:nvPr>
        </p:nvSpPr>
        <p:spPr>
          <a:prstGeom prst="rect">
            <a:avLst/>
          </a:prstGeom>
        </p:spPr>
        <p:txBody>
          <a:bodyPr/>
          <a:lstStyle/>
          <a:p>
            <a:r>
              <a:rPr lang="fi-FI" altLang="en-US"/>
              <a:t>(c) Derek Chiou &amp; Mattan Erez &amp; Dam Sunwoo</a:t>
            </a:r>
            <a:endParaRPr lang="en-US" altLang="en-US" dirty="0"/>
          </a:p>
        </p:txBody>
      </p:sp>
      <p:sp>
        <p:nvSpPr>
          <p:cNvPr id="7" name="Rectangle 6"/>
          <p:cNvSpPr/>
          <p:nvPr/>
        </p:nvSpPr>
        <p:spPr bwMode="auto">
          <a:xfrm>
            <a:off x="693215" y="5029200"/>
            <a:ext cx="914400" cy="838200"/>
          </a:xfrm>
          <a:prstGeom prst="rect">
            <a:avLst/>
          </a:prstGeom>
          <a:no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t>CPU</a:t>
            </a:r>
            <a:endParaRPr kumimoji="0" lang="en-US" sz="2400" b="0" i="0" u="none" strike="noStrike" cap="none" normalizeH="0" baseline="0" dirty="0">
              <a:ln>
                <a:noFill/>
              </a:ln>
              <a:solidFill>
                <a:schemeClr val="tx1"/>
              </a:solidFill>
              <a:effectLst/>
              <a:latin typeface="Arial" charset="0"/>
            </a:endParaRPr>
          </a:p>
        </p:txBody>
      </p:sp>
      <p:sp>
        <p:nvSpPr>
          <p:cNvPr id="9" name="Rectangle 8"/>
          <p:cNvSpPr/>
          <p:nvPr/>
        </p:nvSpPr>
        <p:spPr bwMode="auto">
          <a:xfrm>
            <a:off x="2369615" y="5029200"/>
            <a:ext cx="914400" cy="838200"/>
          </a:xfrm>
          <a:prstGeom prst="rect">
            <a:avLst/>
          </a:prstGeom>
          <a:no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t>L1$</a:t>
            </a:r>
            <a:endParaRPr kumimoji="0" lang="en-US" sz="2400" b="0" i="0" u="none" strike="noStrike" cap="none" normalizeH="0" baseline="0" dirty="0">
              <a:ln>
                <a:noFill/>
              </a:ln>
              <a:solidFill>
                <a:schemeClr val="tx1"/>
              </a:solidFill>
              <a:effectLst/>
              <a:latin typeface="Arial" charset="0"/>
            </a:endParaRPr>
          </a:p>
        </p:txBody>
      </p:sp>
      <p:sp>
        <p:nvSpPr>
          <p:cNvPr id="10" name="Rectangle 9"/>
          <p:cNvSpPr/>
          <p:nvPr/>
        </p:nvSpPr>
        <p:spPr bwMode="auto">
          <a:xfrm>
            <a:off x="5112815" y="5029200"/>
            <a:ext cx="914400" cy="838200"/>
          </a:xfrm>
          <a:prstGeom prst="rect">
            <a:avLst/>
          </a:prstGeom>
          <a:no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t>L2$</a:t>
            </a:r>
            <a:endParaRPr kumimoji="0" lang="en-US" sz="2400" b="0" i="0" u="none" strike="noStrike" cap="none" normalizeH="0" baseline="0" dirty="0">
              <a:ln>
                <a:noFill/>
              </a:ln>
              <a:solidFill>
                <a:schemeClr val="tx1"/>
              </a:solidFill>
              <a:effectLst/>
              <a:latin typeface="Arial" charset="0"/>
            </a:endParaRPr>
          </a:p>
        </p:txBody>
      </p:sp>
      <p:sp>
        <p:nvSpPr>
          <p:cNvPr id="11" name="Rectangle 10"/>
          <p:cNvSpPr/>
          <p:nvPr/>
        </p:nvSpPr>
        <p:spPr bwMode="auto">
          <a:xfrm>
            <a:off x="6941615" y="5029200"/>
            <a:ext cx="914400" cy="838200"/>
          </a:xfrm>
          <a:prstGeom prst="rect">
            <a:avLst/>
          </a:prstGeom>
          <a:no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err="1"/>
              <a:t>Mem</a:t>
            </a:r>
            <a:endParaRPr kumimoji="0" lang="en-US" sz="2400" b="0" i="0" u="none" strike="noStrike" cap="none" normalizeH="0" baseline="0" dirty="0">
              <a:ln>
                <a:noFill/>
              </a:ln>
              <a:solidFill>
                <a:schemeClr val="tx1"/>
              </a:solidFill>
              <a:effectLst/>
              <a:latin typeface="Arial" charset="0"/>
            </a:endParaRPr>
          </a:p>
        </p:txBody>
      </p:sp>
      <p:sp>
        <p:nvSpPr>
          <p:cNvPr id="22" name="Rectangle 21"/>
          <p:cNvSpPr/>
          <p:nvPr/>
        </p:nvSpPr>
        <p:spPr bwMode="auto">
          <a:xfrm>
            <a:off x="3512615" y="6248400"/>
            <a:ext cx="1371600" cy="381000"/>
          </a:xfrm>
          <a:prstGeom prst="rect">
            <a:avLst/>
          </a:prstGeom>
          <a:no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t>MSHR</a:t>
            </a:r>
            <a:endParaRPr kumimoji="0" lang="en-US" sz="2400" b="0" i="0" u="none" strike="noStrike" cap="none" normalizeH="0" baseline="0" dirty="0">
              <a:ln>
                <a:noFill/>
              </a:ln>
              <a:solidFill>
                <a:schemeClr val="tx1"/>
              </a:solidFill>
              <a:effectLst/>
              <a:latin typeface="Arial" charset="0"/>
            </a:endParaRPr>
          </a:p>
        </p:txBody>
      </p:sp>
    </p:spTree>
    <p:extLst>
      <p:ext uri="{BB962C8B-B14F-4D97-AF65-F5344CB8AC3E}">
        <p14:creationId xmlns:p14="http://schemas.microsoft.com/office/powerpoint/2010/main" val="2655885151"/>
      </p:ext>
    </p:extLst>
  </p:cSld>
  <p:clrMapOvr>
    <a:masterClrMapping/>
  </p:clrMapOvr>
</p:sld>
</file>

<file path=ppt/theme/theme1.xml><?xml version="1.0" encoding="utf-8"?>
<a:theme xmlns:a="http://schemas.openxmlformats.org/drawingml/2006/main" name="460n">
  <a:themeElements>
    <a:clrScheme name="Custom 1">
      <a:dk1>
        <a:srgbClr val="003057"/>
      </a:dk1>
      <a:lt1>
        <a:sysClr val="window" lastClr="FFFFFF"/>
      </a:lt1>
      <a:dk2>
        <a:srgbClr val="115E67"/>
      </a:dk2>
      <a:lt2>
        <a:srgbClr val="D9C89E"/>
      </a:lt2>
      <a:accent1>
        <a:srgbClr val="115E67"/>
      </a:accent1>
      <a:accent2>
        <a:srgbClr val="CB6015"/>
      </a:accent2>
      <a:accent3>
        <a:srgbClr val="7FA9AE"/>
      </a:accent3>
      <a:accent4>
        <a:srgbClr val="A9C47F"/>
      </a:accent4>
      <a:accent5>
        <a:srgbClr val="D9C89E"/>
      </a:accent5>
      <a:accent6>
        <a:srgbClr val="F2A900"/>
      </a:accent6>
      <a:hlink>
        <a:srgbClr val="A9C47F"/>
      </a:hlink>
      <a:folHlink>
        <a:srgbClr val="7FA9AE"/>
      </a:folHlink>
    </a:clrScheme>
    <a:fontScheme name="Default Design">
      <a:majorFont>
        <a:latin typeface="Century Gothic"/>
        <a:ea typeface=""/>
        <a:cs typeface="Times New Roman"/>
      </a:majorFont>
      <a:minorFont>
        <a:latin typeface="Century Gothic"/>
        <a:ea typeface=""/>
        <a:cs typeface="Times New Roma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38100" cap="flat" cmpd="sng" algn="ctr">
          <a:solidFill>
            <a:srgbClr val="FF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0" tIns="0" rIns="0" bIns="0" numCol="1" rtlCol="0" anchor="ctr" anchorCtr="0" compatLnSpc="1">
        <a:prstTxWarp prst="textNoShape">
          <a:avLst/>
        </a:prstTxWarp>
      </a:bodyPr>
      <a:lstStyle>
        <a:defPPr marL="0" marR="0" indent="0" algn="ctr" defTabSz="457200" rtl="0" eaLnBrk="1" fontAlgn="base" latinLnBrk="0" hangingPunct="1">
          <a:lnSpc>
            <a:spcPct val="99000"/>
          </a:lnSpc>
          <a:spcBef>
            <a:spcPct val="0"/>
          </a:spcBef>
          <a:spcAft>
            <a:spcPct val="0"/>
          </a:spcAft>
          <a:buClr>
            <a:srgbClr val="333399"/>
          </a:buClr>
          <a:buSzPct val="100000"/>
          <a:buFont typeface="Century Gothic" pitchFamily="34" charset="0"/>
          <a:buNone/>
          <a:tabLst/>
          <a:defRPr kumimoji="0" sz="2800" b="1" i="0" u="none" strike="noStrike" cap="none" normalizeH="0" baseline="0" smtClean="0">
            <a:ln>
              <a:noFill/>
            </a:ln>
            <a:solidFill>
              <a:srgbClr val="CC6633"/>
            </a:solidFill>
            <a:effectLst/>
            <a:latin typeface="Century Gothic" pitchFamily="34" charset="0"/>
            <a:cs typeface="Times New Roman" pitchFamily="18" charset="0"/>
          </a:defRPr>
        </a:defPPr>
      </a:lstStyle>
    </a:spDef>
    <a:lnDef>
      <a:spPr bwMode="auto">
        <a:noFill/>
        <a:ln w="22225" cap="flat" cmpd="sng" algn="ctr">
          <a:solidFill>
            <a:srgbClr val="00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460n" id="{1DFFF42F-61EB-4570-BC87-4E7578A67701}" vid="{B05BC2EA-372D-4626-BE42-726909503E54}"/>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460n</Template>
  <TotalTime>73192</TotalTime>
  <Words>2672</Words>
  <Application>Microsoft Macintosh PowerPoint</Application>
  <PresentationFormat>On-screen Show (4:3)</PresentationFormat>
  <Paragraphs>831</Paragraphs>
  <Slides>47</Slides>
  <Notes>34</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Lato</vt:lpstr>
      <vt:lpstr>ＭＳ Ｐゴシック</vt:lpstr>
      <vt:lpstr>Arial</vt:lpstr>
      <vt:lpstr>Century Gothic</vt:lpstr>
      <vt:lpstr>Garamond</vt:lpstr>
      <vt:lpstr>Source Sans Pro Light</vt:lpstr>
      <vt:lpstr>Times New Roman</vt:lpstr>
      <vt:lpstr>Wingdings</vt:lpstr>
      <vt:lpstr>460n</vt:lpstr>
      <vt:lpstr>382N.1: Computer Architecture            Fall 2018: Lecture 10 </vt:lpstr>
      <vt:lpstr>Announcements</vt:lpstr>
      <vt:lpstr>Tomasulo Dispatch/Issue/Execute/Complete</vt:lpstr>
      <vt:lpstr>Register File Valid?</vt:lpstr>
      <vt:lpstr>Determining Order  Reorder Buffer == Completion Buffer</vt:lpstr>
      <vt:lpstr>Out-of-Order Execution =&gt;   In-Order State Update</vt:lpstr>
      <vt:lpstr>Possible Reorder Buffer – Implemented as Circular Buffer</vt:lpstr>
      <vt:lpstr>Possible Reorder Buffer – Implemented as Circular Buffer</vt:lpstr>
      <vt:lpstr>Nonblocking Caches</vt:lpstr>
      <vt:lpstr>Shadow Memory Buffers/Store Buffers</vt:lpstr>
      <vt:lpstr>Shadow Memory Buffers/Store Buffers</vt:lpstr>
      <vt:lpstr>Where is the Reorder Buffer?</vt:lpstr>
      <vt:lpstr>Alternative: Explicit Register Renaming</vt:lpstr>
      <vt:lpstr>Tradeoffs of Explicit Register Renaming (Physical Register Files)</vt:lpstr>
      <vt:lpstr>Reorder Buffer with   Explicit Register Renaming</vt:lpstr>
      <vt:lpstr>When Are Explicit Rename Registers Deallocated?</vt:lpstr>
      <vt:lpstr>Solution 1</vt:lpstr>
      <vt:lpstr>Solution 1a</vt:lpstr>
      <vt:lpstr>Where is the Reorder Buffer?</vt:lpstr>
      <vt:lpstr>Putting it all together</vt:lpstr>
      <vt:lpstr>Putting it all together (one option)</vt:lpstr>
      <vt:lpstr>Putting it all together (one option)</vt:lpstr>
      <vt:lpstr>Putting it all together (one option)</vt:lpstr>
      <vt:lpstr>Putting it all together (one option)</vt:lpstr>
      <vt:lpstr>Putting it all together (one option)</vt:lpstr>
      <vt:lpstr>Putting it all together (one option)</vt:lpstr>
      <vt:lpstr>Putting it all together (one option)</vt:lpstr>
      <vt:lpstr>Putting it all together (one option)</vt:lpstr>
      <vt:lpstr>Putting it all together (one option)</vt:lpstr>
      <vt:lpstr>Putting it all together (one option)</vt:lpstr>
      <vt:lpstr>Putting it all together (one option)</vt:lpstr>
      <vt:lpstr>Putting it all together (one option)</vt:lpstr>
      <vt:lpstr>Putting it all together (one option)</vt:lpstr>
      <vt:lpstr>Putting it all together (one option)</vt:lpstr>
      <vt:lpstr>Putting it all together (one option)</vt:lpstr>
      <vt:lpstr>OOO Branches?</vt:lpstr>
      <vt:lpstr>Pipeline review</vt:lpstr>
      <vt:lpstr>Exploiting ILP</vt:lpstr>
      <vt:lpstr>SuperScalar and Superpipelined</vt:lpstr>
      <vt:lpstr>Some Real World Examples</vt:lpstr>
      <vt:lpstr>Intel Pentium Pro (P6) (1995)</vt:lpstr>
      <vt:lpstr>Intel Pentium 4 (Netburst) (2000)</vt:lpstr>
      <vt:lpstr>Pentium Pro vs. Pentium 4</vt:lpstr>
      <vt:lpstr>DEC Alpha 21264 (1996) </vt:lpstr>
      <vt:lpstr>Intel Nehalem (2008)</vt:lpstr>
      <vt:lpstr>Intel Skylake (2015)</vt:lpstr>
      <vt:lpstr>Arm Cortex-A76 (2018)</vt:lpstr>
    </vt:vector>
  </TitlesOfParts>
  <Company>IBM CUSTOMER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360N: Computer Architecture Spring 2005</dc:title>
  <dc:creator>Derek Chiou</dc:creator>
  <cp:lastModifiedBy>Dam Sunwoo</cp:lastModifiedBy>
  <cp:revision>498</cp:revision>
  <cp:lastPrinted>2017-10-04T01:27:43Z</cp:lastPrinted>
  <dcterms:created xsi:type="dcterms:W3CDTF">2004-11-27T22:24:25Z</dcterms:created>
  <dcterms:modified xsi:type="dcterms:W3CDTF">2018-10-03T21:39:16Z</dcterms:modified>
</cp:coreProperties>
</file>

<file path=docProps/thumbnail.jpeg>
</file>